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70"/>
  </p:notesMasterIdLst>
  <p:sldIdLst>
    <p:sldId id="256" r:id="rId3"/>
    <p:sldId id="257" r:id="rId4"/>
    <p:sldId id="272" r:id="rId5"/>
    <p:sldId id="320" r:id="rId6"/>
    <p:sldId id="321" r:id="rId7"/>
    <p:sldId id="332" r:id="rId8"/>
    <p:sldId id="327" r:id="rId9"/>
    <p:sldId id="328" r:id="rId10"/>
    <p:sldId id="329" r:id="rId11"/>
    <p:sldId id="330" r:id="rId12"/>
    <p:sldId id="333" r:id="rId13"/>
    <p:sldId id="334" r:id="rId14"/>
    <p:sldId id="331" r:id="rId15"/>
    <p:sldId id="430" r:id="rId16"/>
    <p:sldId id="335" r:id="rId17"/>
    <p:sldId id="336" r:id="rId18"/>
    <p:sldId id="338" r:id="rId19"/>
    <p:sldId id="339" r:id="rId20"/>
    <p:sldId id="342" r:id="rId21"/>
    <p:sldId id="348" r:id="rId22"/>
    <p:sldId id="341" r:id="rId23"/>
    <p:sldId id="347" r:id="rId24"/>
    <p:sldId id="343" r:id="rId25"/>
    <p:sldId id="344" r:id="rId26"/>
    <p:sldId id="359" r:id="rId27"/>
    <p:sldId id="431" r:id="rId28"/>
    <p:sldId id="349" r:id="rId29"/>
    <p:sldId id="360" r:id="rId30"/>
    <p:sldId id="354" r:id="rId31"/>
    <p:sldId id="350" r:id="rId32"/>
    <p:sldId id="351" r:id="rId33"/>
    <p:sldId id="426" r:id="rId34"/>
    <p:sldId id="352" r:id="rId35"/>
    <p:sldId id="427" r:id="rId36"/>
    <p:sldId id="428" r:id="rId37"/>
    <p:sldId id="353" r:id="rId38"/>
    <p:sldId id="361" r:id="rId39"/>
    <p:sldId id="440" r:id="rId40"/>
    <p:sldId id="432" r:id="rId41"/>
    <p:sldId id="433" r:id="rId42"/>
    <p:sldId id="437" r:id="rId43"/>
    <p:sldId id="434" r:id="rId44"/>
    <p:sldId id="438" r:id="rId45"/>
    <p:sldId id="435" r:id="rId46"/>
    <p:sldId id="439" r:id="rId47"/>
    <p:sldId id="436" r:id="rId48"/>
    <p:sldId id="362" r:id="rId49"/>
    <p:sldId id="363" r:id="rId50"/>
    <p:sldId id="355" r:id="rId51"/>
    <p:sldId id="422" r:id="rId52"/>
    <p:sldId id="357" r:id="rId53"/>
    <p:sldId id="356" r:id="rId54"/>
    <p:sldId id="364" r:id="rId55"/>
    <p:sldId id="425" r:id="rId56"/>
    <p:sldId id="412" r:id="rId57"/>
    <p:sldId id="421" r:id="rId58"/>
    <p:sldId id="423" r:id="rId59"/>
    <p:sldId id="420" r:id="rId60"/>
    <p:sldId id="424" r:id="rId61"/>
    <p:sldId id="413" r:id="rId62"/>
    <p:sldId id="414" r:id="rId63"/>
    <p:sldId id="415" r:id="rId64"/>
    <p:sldId id="416" r:id="rId65"/>
    <p:sldId id="417" r:id="rId66"/>
    <p:sldId id="418" r:id="rId67"/>
    <p:sldId id="419" r:id="rId68"/>
    <p:sldId id="310" r:id="rId69"/>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 userDrawn="1">
          <p15:clr>
            <a:srgbClr val="A4A3A4"/>
          </p15:clr>
        </p15:guide>
        <p15:guide id="2" pos="249" userDrawn="1">
          <p15:clr>
            <a:srgbClr val="A4A3A4"/>
          </p15:clr>
        </p15:guide>
        <p15:guide id="3" pos="5511" userDrawn="1">
          <p15:clr>
            <a:srgbClr val="A4A3A4"/>
          </p15:clr>
        </p15:guide>
        <p15:guide id="4" orient="horz" pos="41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67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14" autoAdjust="0"/>
    <p:restoredTop sz="94762" autoAdjust="0"/>
  </p:normalViewPr>
  <p:slideViewPr>
    <p:cSldViewPr>
      <p:cViewPr varScale="1">
        <p:scale>
          <a:sx n="84" d="100"/>
          <a:sy n="84" d="100"/>
        </p:scale>
        <p:origin x="944" y="184"/>
      </p:cViewPr>
      <p:guideLst>
        <p:guide orient="horz" pos="210"/>
        <p:guide pos="249"/>
        <p:guide pos="5511"/>
        <p:guide orient="horz" pos="4110"/>
      </p:guideLst>
    </p:cSldViewPr>
  </p:slideViewPr>
  <p:outlineViewPr>
    <p:cViewPr>
      <p:scale>
        <a:sx n="33" d="100"/>
        <a:sy n="33" d="100"/>
      </p:scale>
      <p:origin x="0" y="-16843"/>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99C7E1-F2A3-49A9-A82E-B5FF5E15DA00}" type="datetimeFigureOut">
              <a:rPr lang="da-DK" smtClean="0"/>
              <a:t>26.02.2025</a:t>
            </a:fld>
            <a:endParaRPr lang="da-DK"/>
          </a:p>
        </p:txBody>
      </p:sp>
      <p:sp>
        <p:nvSpPr>
          <p:cNvPr id="4" name="Pladsholder til diasbille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a-DK"/>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4F6A9A-10CF-4AA0-BD89-7DB412DA9257}" type="slidenum">
              <a:rPr lang="da-DK" smtClean="0"/>
              <a:t>‹#›</a:t>
            </a:fld>
            <a:endParaRPr lang="da-DK"/>
          </a:p>
        </p:txBody>
      </p:sp>
    </p:spTree>
    <p:extLst>
      <p:ext uri="{BB962C8B-B14F-4D97-AF65-F5344CB8AC3E}">
        <p14:creationId xmlns:p14="http://schemas.microsoft.com/office/powerpoint/2010/main" val="2791617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 name="Pladsholder til tekst 2"/>
          <p:cNvSpPr>
            <a:spLocks noGrp="1"/>
          </p:cNvSpPr>
          <p:nvPr>
            <p:ph type="body" sz="quarter" idx="10" hasCustomPrompt="1"/>
          </p:nvPr>
        </p:nvSpPr>
        <p:spPr>
          <a:xfrm>
            <a:off x="395288" y="333375"/>
            <a:ext cx="8353425" cy="719361"/>
          </a:xfrm>
        </p:spPr>
        <p:txBody>
          <a:bodyPr/>
          <a:lstStyle>
            <a:lvl1pPr>
              <a:lnSpc>
                <a:spcPct val="90000"/>
              </a:lnSpc>
              <a:defRPr sz="1300" b="1" baseline="0">
                <a:solidFill>
                  <a:srgbClr val="4967AA"/>
                </a:solidFill>
              </a:defRPr>
            </a:lvl1pPr>
          </a:lstStyle>
          <a:p>
            <a:pPr lvl="0"/>
            <a:r>
              <a:rPr lang="da-DK" dirty="0" err="1"/>
              <a:t>Click</a:t>
            </a:r>
            <a:r>
              <a:rPr lang="da-DK" dirty="0"/>
              <a:t> to </a:t>
            </a:r>
            <a:r>
              <a:rPr lang="da-DK" dirty="0" err="1"/>
              <a:t>add</a:t>
            </a:r>
            <a:r>
              <a:rPr lang="da-DK" dirty="0"/>
              <a:t> date, time and </a:t>
            </a:r>
            <a:r>
              <a:rPr lang="da-DK" dirty="0" err="1"/>
              <a:t>optional</a:t>
            </a:r>
            <a:r>
              <a:rPr lang="da-DK" dirty="0"/>
              <a:t> notes</a:t>
            </a:r>
          </a:p>
        </p:txBody>
      </p:sp>
      <p:sp>
        <p:nvSpPr>
          <p:cNvPr id="11" name="Pladsholder til tekst 10"/>
          <p:cNvSpPr>
            <a:spLocks noGrp="1"/>
          </p:cNvSpPr>
          <p:nvPr>
            <p:ph type="body" sz="quarter" idx="11" hasCustomPrompt="1"/>
          </p:nvPr>
        </p:nvSpPr>
        <p:spPr>
          <a:xfrm>
            <a:off x="395288" y="1052736"/>
            <a:ext cx="8353425" cy="2520279"/>
          </a:xfrm>
        </p:spPr>
        <p:txBody>
          <a:bodyPr anchor="b" anchorCtr="0"/>
          <a:lstStyle>
            <a:lvl1pPr>
              <a:lnSpc>
                <a:spcPct val="80000"/>
              </a:lnSpc>
              <a:defRPr sz="3600" b="1">
                <a:solidFill>
                  <a:srgbClr val="4967AA"/>
                </a:solidFill>
              </a:defRPr>
            </a:lvl1pPr>
          </a:lstStyle>
          <a:p>
            <a:pPr lvl="0"/>
            <a:r>
              <a:rPr lang="da-DK" dirty="0" err="1"/>
              <a:t>Click</a:t>
            </a:r>
            <a:r>
              <a:rPr lang="da-DK" dirty="0"/>
              <a:t> to </a:t>
            </a:r>
            <a:r>
              <a:rPr lang="da-DK" dirty="0" err="1"/>
              <a:t>add</a:t>
            </a:r>
            <a:r>
              <a:rPr lang="da-DK" dirty="0"/>
              <a:t> </a:t>
            </a:r>
            <a:r>
              <a:rPr lang="da-DK" dirty="0" err="1"/>
              <a:t>title</a:t>
            </a:r>
            <a:endParaRPr lang="da-DK" dirty="0"/>
          </a:p>
        </p:txBody>
      </p:sp>
      <p:sp>
        <p:nvSpPr>
          <p:cNvPr id="13" name="Pladsholder til tekst 12"/>
          <p:cNvSpPr>
            <a:spLocks noGrp="1"/>
          </p:cNvSpPr>
          <p:nvPr>
            <p:ph type="body" sz="quarter" idx="12" hasCustomPrompt="1"/>
          </p:nvPr>
        </p:nvSpPr>
        <p:spPr>
          <a:xfrm>
            <a:off x="395288" y="3573016"/>
            <a:ext cx="8353425" cy="2303909"/>
          </a:xfrm>
        </p:spPr>
        <p:txBody>
          <a:bodyPr/>
          <a:lstStyle>
            <a:lvl1pPr>
              <a:lnSpc>
                <a:spcPct val="90000"/>
              </a:lnSpc>
              <a:defRPr sz="1600"/>
            </a:lvl1pPr>
          </a:lstStyle>
          <a:p>
            <a:pPr lvl="0"/>
            <a:r>
              <a:rPr lang="da-DK" dirty="0" err="1"/>
              <a:t>Click</a:t>
            </a:r>
            <a:r>
              <a:rPr lang="da-DK" dirty="0"/>
              <a:t> to </a:t>
            </a:r>
            <a:r>
              <a:rPr lang="da-DK" dirty="0" err="1"/>
              <a:t>add</a:t>
            </a:r>
            <a:r>
              <a:rPr lang="da-DK" dirty="0"/>
              <a:t> </a:t>
            </a:r>
            <a:r>
              <a:rPr lang="da-DK" dirty="0" err="1"/>
              <a:t>title</a:t>
            </a:r>
            <a:endParaRPr lang="da-DK" dirty="0"/>
          </a:p>
        </p:txBody>
      </p:sp>
      <p:pic>
        <p:nvPicPr>
          <p:cNvPr id="1028" name="Picture 4" descr="C:\Users\aw.it\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418" y="6251942"/>
            <a:ext cx="2412000" cy="2680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a:extLst>
              <a:ext uri="{FF2B5EF4-FFF2-40B4-BE49-F238E27FC236}">
                <a16:creationId xmlns:a16="http://schemas.microsoft.com/office/drawing/2014/main" id="{F3B8DB67-AFFD-4A84-9282-C1A564A7964E}"/>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644008" y="6155992"/>
            <a:ext cx="4258310" cy="471170"/>
          </a:xfrm>
          <a:prstGeom prst="rect">
            <a:avLst/>
          </a:prstGeom>
          <a:noFill/>
          <a:ln>
            <a:noFill/>
          </a:ln>
        </p:spPr>
      </p:pic>
    </p:spTree>
    <p:extLst>
      <p:ext uri="{BB962C8B-B14F-4D97-AF65-F5344CB8AC3E}">
        <p14:creationId xmlns:p14="http://schemas.microsoft.com/office/powerpoint/2010/main" val="2263376756"/>
      </p:ext>
    </p:extLst>
  </p:cSld>
  <p:clrMapOvr>
    <a:masterClrMapping/>
  </p:clrMapOvr>
  <p:transition/>
  <p:extLst>
    <p:ext uri="{DCECCB84-F9BA-43D5-87BE-67443E8EF086}">
      <p15:sldGuideLst xmlns:p15="http://schemas.microsoft.com/office/powerpoint/2012/main">
        <p15:guide id="1" orient="horz" pos="210" userDrawn="1">
          <p15:clr>
            <a:srgbClr val="FBAE40"/>
          </p15:clr>
        </p15:guide>
        <p15:guide id="2" pos="5511" userDrawn="1">
          <p15:clr>
            <a:srgbClr val="FBAE40"/>
          </p15:clr>
        </p15:guide>
        <p15:guide id="3" pos="249" userDrawn="1">
          <p15:clr>
            <a:srgbClr val="FBAE40"/>
          </p15:clr>
        </p15:guide>
        <p15:guide id="4" orient="horz" pos="411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1151931"/>
            <a:ext cx="7358063" cy="2321719"/>
          </a:xfrm>
          <a:prstGeom prst="rect">
            <a:avLst/>
          </a:prstGeom>
        </p:spPr>
        <p:txBody>
          <a:bodyPr anchor="b"/>
          <a:lstStyle/>
          <a:p>
            <a:r>
              <a:t>Title Text</a:t>
            </a:r>
          </a:p>
        </p:txBody>
      </p:sp>
      <p:sp>
        <p:nvSpPr>
          <p:cNvPr id="12" name="Shape 12"/>
          <p:cNvSpPr>
            <a:spLocks noGrp="1"/>
          </p:cNvSpPr>
          <p:nvPr>
            <p:ph type="body" sz="quarter" idx="1"/>
          </p:nvPr>
        </p:nvSpPr>
        <p:spPr>
          <a:xfrm>
            <a:off x="892969" y="3536156"/>
            <a:ext cx="7358063" cy="794742"/>
          </a:xfrm>
          <a:prstGeom prst="rect">
            <a:avLst/>
          </a:prstGeom>
        </p:spPr>
        <p:txBody>
          <a:bodyPr anchor="t"/>
          <a:lstStyle>
            <a:lvl1pPr marL="0" indent="0" algn="ctr">
              <a:spcBef>
                <a:spcPts val="0"/>
              </a:spcBef>
              <a:buSzTx/>
              <a:buNone/>
              <a:defRPr sz="1688"/>
            </a:lvl1pPr>
            <a:lvl2pPr marL="0" indent="120547" algn="ctr">
              <a:spcBef>
                <a:spcPts val="0"/>
              </a:spcBef>
              <a:buSzTx/>
              <a:buNone/>
              <a:defRPr sz="1688"/>
            </a:lvl2pPr>
            <a:lvl3pPr marL="0" indent="241093" algn="ctr">
              <a:spcBef>
                <a:spcPts val="0"/>
              </a:spcBef>
              <a:buSzTx/>
              <a:buNone/>
              <a:defRPr sz="1688"/>
            </a:lvl3pPr>
            <a:lvl4pPr marL="0" indent="361640" algn="ctr">
              <a:spcBef>
                <a:spcPts val="0"/>
              </a:spcBef>
              <a:buSzTx/>
              <a:buNone/>
              <a:defRPr sz="1688"/>
            </a:lvl4pPr>
            <a:lvl5pPr marL="0" indent="482186" algn="ctr">
              <a:spcBef>
                <a:spcPts val="0"/>
              </a:spcBef>
              <a:buSzTx/>
              <a:buNone/>
              <a:defRPr sz="1688"/>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6627599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2"/>
            <a:ext cx="7358063"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8914218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024396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5" y="1821657"/>
            <a:ext cx="3750469" cy="4420195"/>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669727" y="1821657"/>
            <a:ext cx="3750469" cy="4420195"/>
          </a:xfrm>
          <a:prstGeom prst="rect">
            <a:avLst/>
          </a:prstGeom>
        </p:spPr>
        <p:txBody>
          <a:bodyPr/>
          <a:lstStyle>
            <a:lvl1pPr marL="180820" indent="-180820">
              <a:spcBef>
                <a:spcPts val="1688"/>
              </a:spcBef>
              <a:defRPr sz="1477"/>
            </a:lvl1pPr>
            <a:lvl2pPr marL="361640" indent="-180820">
              <a:spcBef>
                <a:spcPts val="1688"/>
              </a:spcBef>
              <a:defRPr sz="1477"/>
            </a:lvl2pPr>
            <a:lvl3pPr marL="649612" indent="-180820">
              <a:spcBef>
                <a:spcPts val="1688"/>
              </a:spcBef>
              <a:defRPr sz="1477"/>
            </a:lvl3pPr>
            <a:lvl4pPr marL="884008" indent="-180820">
              <a:spcBef>
                <a:spcPts val="1688"/>
              </a:spcBef>
              <a:defRPr sz="1477"/>
            </a:lvl4pPr>
            <a:lvl5pPr marL="1118404" indent="-180820">
              <a:spcBef>
                <a:spcPts val="1688"/>
              </a:spcBef>
              <a:defRPr sz="1477"/>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1975565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669727" y="892970"/>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8710347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4732735" y="3491508"/>
            <a:ext cx="3750469" cy="2741414"/>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4732735" y="446484"/>
            <a:ext cx="3750469" cy="2741414"/>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669727" y="446484"/>
            <a:ext cx="3750469" cy="578643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5814529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892969" y="4473775"/>
            <a:ext cx="7358063" cy="297261"/>
          </a:xfrm>
          <a:prstGeom prst="rect">
            <a:avLst/>
          </a:prstGeom>
        </p:spPr>
        <p:txBody>
          <a:bodyPr anchor="t">
            <a:spAutoFit/>
          </a:bodyPr>
          <a:lstStyle>
            <a:lvl1pPr marL="0" indent="0" algn="ctr">
              <a:spcBef>
                <a:spcPts val="0"/>
              </a:spcBef>
              <a:buSzTx/>
              <a:buNone/>
              <a:defRPr sz="1265" i="1"/>
            </a:lvl1pPr>
          </a:lstStyle>
          <a:p>
            <a:r>
              <a:t>–Johnny Appleseed</a:t>
            </a:r>
          </a:p>
        </p:txBody>
      </p:sp>
      <p:sp>
        <p:nvSpPr>
          <p:cNvPr id="94" name="Shape 94"/>
          <p:cNvSpPr>
            <a:spLocks noGrp="1"/>
          </p:cNvSpPr>
          <p:nvPr>
            <p:ph type="body" sz="quarter" idx="14"/>
          </p:nvPr>
        </p:nvSpPr>
        <p:spPr>
          <a:xfrm>
            <a:off x="892969" y="3035972"/>
            <a:ext cx="7358063" cy="41101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032322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233" y="0"/>
            <a:ext cx="9144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944323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0108279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Click to edit Master title style</a:t>
            </a:r>
            <a:endParaRPr lang="en-US"/>
          </a:p>
        </p:txBody>
      </p:sp>
      <p:sp>
        <p:nvSpPr>
          <p:cNvPr id="3" name="Content Placeholder 2"/>
          <p:cNvSpPr>
            <a:spLocks noGrp="1"/>
          </p:cNvSpPr>
          <p:nvPr>
            <p:ph idx="1"/>
          </p:nvPr>
        </p:nvSpPr>
        <p:spPr/>
        <p:txBody>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lIns="130046" tIns="65023" rIns="130046" bIns="65023"/>
          <a:lstStyle/>
          <a:p>
            <a:fld id="{6BFECD78-3C8E-49F2-8FAB-59489D168ABB}" type="datetimeFigureOut">
              <a:rPr lang="en-US" smtClean="0"/>
              <a:pPr/>
              <a:t>2/26/25</a:t>
            </a:fld>
            <a:endParaRPr lang="en-US"/>
          </a:p>
        </p:txBody>
      </p:sp>
      <p:sp>
        <p:nvSpPr>
          <p:cNvPr id="5" name="Footer Placeholder 4"/>
          <p:cNvSpPr>
            <a:spLocks noGrp="1"/>
          </p:cNvSpPr>
          <p:nvPr>
            <p:ph type="ftr" sz="quarter" idx="11"/>
          </p:nvPr>
        </p:nvSpPr>
        <p:spPr>
          <a:xfrm>
            <a:off x="3124201" y="6356352"/>
            <a:ext cx="2895600" cy="365125"/>
          </a:xfrm>
          <a:prstGeom prst="rect">
            <a:avLst/>
          </a:prstGeom>
        </p:spPr>
        <p:txBody>
          <a:bodyPr lIns="130046" tIns="65023" rIns="130046" bIns="65023"/>
          <a:lstStyle/>
          <a:p>
            <a:endParaRPr lang="en-US"/>
          </a:p>
        </p:txBody>
      </p:sp>
      <p:sp>
        <p:nvSpPr>
          <p:cNvPr id="6" name="Slide Number Placeholder 5"/>
          <p:cNvSpPr>
            <a:spLocks noGrp="1"/>
          </p:cNvSpPr>
          <p:nvPr>
            <p:ph type="sldNum" sz="quarter" idx="12"/>
          </p:nvPr>
        </p:nvSpPr>
        <p:spPr>
          <a:xfrm>
            <a:off x="4423213" y="6509744"/>
            <a:ext cx="266098" cy="248658"/>
          </a:xfrm>
        </p:spPr>
        <p:txBody>
          <a:bodyPr/>
          <a:lstStyle/>
          <a:p>
            <a:fld id="{0FB56013-B943-42BA-886F-6F9D4EB85E9D}" type="slidenum">
              <a:rPr lang="en-US" smtClean="0"/>
              <a:pPr/>
              <a:t>‹#›</a:t>
            </a:fld>
            <a:endParaRPr lang="en-US"/>
          </a:p>
        </p:txBody>
      </p:sp>
    </p:spTree>
    <p:extLst>
      <p:ext uri="{BB962C8B-B14F-4D97-AF65-F5344CB8AC3E}">
        <p14:creationId xmlns:p14="http://schemas.microsoft.com/office/powerpoint/2010/main" val="3553787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
    <p:bg>
      <p:bgPr>
        <a:solidFill>
          <a:schemeClr val="bg1"/>
        </a:solidFill>
        <a:effectLst/>
      </p:bgPr>
    </p:bg>
    <p:spTree>
      <p:nvGrpSpPr>
        <p:cNvPr id="1" name=""/>
        <p:cNvGrpSpPr/>
        <p:nvPr/>
      </p:nvGrpSpPr>
      <p:grpSpPr>
        <a:xfrm>
          <a:off x="0" y="0"/>
          <a:ext cx="0" cy="0"/>
          <a:chOff x="0" y="0"/>
          <a:chExt cx="0" cy="0"/>
        </a:xfrm>
      </p:grpSpPr>
      <p:sp>
        <p:nvSpPr>
          <p:cNvPr id="6" name="TextBox 2"/>
          <p:cNvSpPr txBox="1"/>
          <p:nvPr userDrawn="1"/>
        </p:nvSpPr>
        <p:spPr>
          <a:xfrm>
            <a:off x="4963528" y="6264002"/>
            <a:ext cx="3785185" cy="261610"/>
          </a:xfrm>
          <a:prstGeom prst="rect">
            <a:avLst/>
          </a:prstGeom>
          <a:noFill/>
        </p:spPr>
        <p:txBody>
          <a:bodyPr wrap="square" rtlCol="0">
            <a:spAutoFit/>
          </a:bodyPr>
          <a:lstStyle/>
          <a:p>
            <a:pPr algn="r"/>
            <a:fld id="{6B3992C5-A306-ED46-9DB6-FC571D36BE7A}" type="slidenum">
              <a:rPr lang="en-US" sz="1100" b="1" smtClean="0">
                <a:solidFill>
                  <a:srgbClr val="4967AA"/>
                </a:solidFill>
                <a:latin typeface="Arial"/>
                <a:cs typeface="Arial"/>
              </a:rPr>
              <a:pPr algn="r"/>
              <a:t>‹#›</a:t>
            </a:fld>
            <a:endParaRPr lang="en-US" sz="1100" b="1" dirty="0">
              <a:solidFill>
                <a:srgbClr val="4967AA"/>
              </a:solidFill>
              <a:latin typeface="Arial"/>
              <a:cs typeface="Arial"/>
            </a:endParaRPr>
          </a:p>
        </p:txBody>
      </p:sp>
      <p:sp>
        <p:nvSpPr>
          <p:cNvPr id="3" name="Text Placeholder 2"/>
          <p:cNvSpPr>
            <a:spLocks noGrp="1"/>
          </p:cNvSpPr>
          <p:nvPr>
            <p:ph type="body" sz="quarter" idx="10" hasCustomPrompt="1"/>
          </p:nvPr>
        </p:nvSpPr>
        <p:spPr>
          <a:xfrm>
            <a:off x="395288" y="333375"/>
            <a:ext cx="5761037" cy="719138"/>
          </a:xfrm>
        </p:spPr>
        <p:txBody>
          <a:bodyPr>
            <a:normAutofit/>
          </a:bodyPr>
          <a:lstStyle>
            <a:lvl1pPr>
              <a:defRPr sz="3200" b="1">
                <a:solidFill>
                  <a:srgbClr val="4967AA"/>
                </a:solidFill>
              </a:defRPr>
            </a:lvl1pPr>
          </a:lstStyle>
          <a:p>
            <a:pPr lvl="0"/>
            <a:r>
              <a:rPr lang="da-DK" dirty="0"/>
              <a:t>Click to add title</a:t>
            </a:r>
          </a:p>
        </p:txBody>
      </p:sp>
      <p:sp>
        <p:nvSpPr>
          <p:cNvPr id="10" name="Content Placeholder 9"/>
          <p:cNvSpPr>
            <a:spLocks noGrp="1"/>
          </p:cNvSpPr>
          <p:nvPr>
            <p:ph sz="quarter" idx="11" hasCustomPrompt="1"/>
          </p:nvPr>
        </p:nvSpPr>
        <p:spPr>
          <a:xfrm>
            <a:off x="395289" y="1124743"/>
            <a:ext cx="8353424" cy="5139531"/>
          </a:xfrm>
        </p:spPr>
        <p:txBody>
          <a:bodyPr>
            <a:normAutofit/>
          </a:bodyPr>
          <a:lstStyle>
            <a:lvl1pPr>
              <a:defRPr baseline="0"/>
            </a:lvl1pPr>
          </a:lstStyle>
          <a:p>
            <a:pPr lvl="0"/>
            <a:r>
              <a:rPr lang="en-US" dirty="0"/>
              <a:t>Click to add text – or click an icon to add content</a:t>
            </a:r>
            <a:endParaRPr lang="da-DK" dirty="0"/>
          </a:p>
        </p:txBody>
      </p:sp>
      <p:pic>
        <p:nvPicPr>
          <p:cNvPr id="7" name="Picture 4" descr="C:\Users\aw.it\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36713" y="330743"/>
            <a:ext cx="2412000" cy="26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08252586"/>
      </p:ext>
    </p:extLst>
  </p:cSld>
  <p:clrMapOvr>
    <a:masterClrMapping/>
  </p:clrMapOvr>
  <p:transition/>
  <p:extLst>
    <p:ext uri="{DCECCB84-F9BA-43D5-87BE-67443E8EF086}">
      <p15:sldGuideLst xmlns:p15="http://schemas.microsoft.com/office/powerpoint/2012/main">
        <p15:guide id="1" orient="horz" pos="210">
          <p15:clr>
            <a:srgbClr val="FBAE40"/>
          </p15:clr>
        </p15:guide>
        <p15:guide id="2" pos="5511">
          <p15:clr>
            <a:srgbClr val="FBAE40"/>
          </p15:clr>
        </p15:guide>
        <p15:guide id="3" pos="249">
          <p15:clr>
            <a:srgbClr val="FBAE40"/>
          </p15:clr>
        </p15:guide>
        <p15:guide id="4" orient="horz" pos="411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
    <p:bg>
      <p:bgPr>
        <a:solidFill>
          <a:schemeClr val="bg1"/>
        </a:solidFill>
        <a:effectLst/>
      </p:bgPr>
    </p:bg>
    <p:spTree>
      <p:nvGrpSpPr>
        <p:cNvPr id="1" name=""/>
        <p:cNvGrpSpPr/>
        <p:nvPr/>
      </p:nvGrpSpPr>
      <p:grpSpPr>
        <a:xfrm>
          <a:off x="0" y="0"/>
          <a:ext cx="0" cy="0"/>
          <a:chOff x="0" y="0"/>
          <a:chExt cx="0" cy="0"/>
        </a:xfrm>
      </p:grpSpPr>
      <p:sp>
        <p:nvSpPr>
          <p:cNvPr id="6" name="TextBox 2"/>
          <p:cNvSpPr txBox="1"/>
          <p:nvPr userDrawn="1"/>
        </p:nvSpPr>
        <p:spPr>
          <a:xfrm>
            <a:off x="4963528" y="6264002"/>
            <a:ext cx="3785185" cy="261610"/>
          </a:xfrm>
          <a:prstGeom prst="rect">
            <a:avLst/>
          </a:prstGeom>
          <a:noFill/>
        </p:spPr>
        <p:txBody>
          <a:bodyPr wrap="square" rtlCol="0">
            <a:spAutoFit/>
          </a:bodyPr>
          <a:lstStyle/>
          <a:p>
            <a:pPr algn="r"/>
            <a:fld id="{6B3992C5-A306-ED46-9DB6-FC571D36BE7A}" type="slidenum">
              <a:rPr lang="en-US" sz="1100" b="1" smtClean="0">
                <a:solidFill>
                  <a:srgbClr val="4967AA"/>
                </a:solidFill>
                <a:latin typeface="Arial"/>
                <a:cs typeface="Arial"/>
              </a:rPr>
              <a:pPr algn="r"/>
              <a:t>‹#›</a:t>
            </a:fld>
            <a:endParaRPr lang="en-US" sz="1100" b="1" dirty="0">
              <a:solidFill>
                <a:srgbClr val="4967AA"/>
              </a:solidFill>
              <a:latin typeface="Arial"/>
              <a:cs typeface="Arial"/>
            </a:endParaRPr>
          </a:p>
        </p:txBody>
      </p:sp>
      <p:sp>
        <p:nvSpPr>
          <p:cNvPr id="3" name="Text Placeholder 2"/>
          <p:cNvSpPr>
            <a:spLocks noGrp="1"/>
          </p:cNvSpPr>
          <p:nvPr>
            <p:ph type="body" sz="quarter" idx="10" hasCustomPrompt="1"/>
          </p:nvPr>
        </p:nvSpPr>
        <p:spPr>
          <a:xfrm>
            <a:off x="395288" y="333375"/>
            <a:ext cx="5761037" cy="719138"/>
          </a:xfrm>
        </p:spPr>
        <p:txBody>
          <a:bodyPr>
            <a:normAutofit/>
          </a:bodyPr>
          <a:lstStyle>
            <a:lvl1pPr>
              <a:defRPr sz="3200" b="1">
                <a:solidFill>
                  <a:srgbClr val="4967AA"/>
                </a:solidFill>
              </a:defRPr>
            </a:lvl1pPr>
          </a:lstStyle>
          <a:p>
            <a:pPr lvl="0"/>
            <a:r>
              <a:rPr lang="da-DK" dirty="0"/>
              <a:t>Click to add title</a:t>
            </a:r>
          </a:p>
        </p:txBody>
      </p:sp>
      <p:sp>
        <p:nvSpPr>
          <p:cNvPr id="10" name="Content Placeholder 9"/>
          <p:cNvSpPr>
            <a:spLocks noGrp="1"/>
          </p:cNvSpPr>
          <p:nvPr>
            <p:ph sz="quarter" idx="11" hasCustomPrompt="1"/>
          </p:nvPr>
        </p:nvSpPr>
        <p:spPr>
          <a:xfrm>
            <a:off x="395289" y="1124743"/>
            <a:ext cx="3960687" cy="5139531"/>
          </a:xfrm>
        </p:spPr>
        <p:txBody>
          <a:bodyPr>
            <a:normAutofit/>
          </a:bodyPr>
          <a:lstStyle>
            <a:lvl1pPr>
              <a:defRPr baseline="0"/>
            </a:lvl1pPr>
          </a:lstStyle>
          <a:p>
            <a:pPr lvl="0"/>
            <a:r>
              <a:rPr lang="en-US" dirty="0"/>
              <a:t>Click to add text – or click an icon to add content</a:t>
            </a:r>
            <a:endParaRPr lang="da-DK" dirty="0"/>
          </a:p>
        </p:txBody>
      </p:sp>
      <p:sp>
        <p:nvSpPr>
          <p:cNvPr id="7" name="Content Placeholder 9"/>
          <p:cNvSpPr>
            <a:spLocks noGrp="1"/>
          </p:cNvSpPr>
          <p:nvPr>
            <p:ph sz="quarter" idx="12" hasCustomPrompt="1"/>
          </p:nvPr>
        </p:nvSpPr>
        <p:spPr>
          <a:xfrm>
            <a:off x="4788024" y="1124743"/>
            <a:ext cx="3960689" cy="5139531"/>
          </a:xfrm>
        </p:spPr>
        <p:txBody>
          <a:bodyPr>
            <a:normAutofit/>
          </a:bodyPr>
          <a:lstStyle>
            <a:lvl1pPr>
              <a:defRPr baseline="0"/>
            </a:lvl1pPr>
          </a:lstStyle>
          <a:p>
            <a:pPr lvl="0"/>
            <a:r>
              <a:rPr lang="en-US" dirty="0"/>
              <a:t>Click to add text – or click an icon to add content</a:t>
            </a:r>
            <a:endParaRPr lang="da-DK" dirty="0"/>
          </a:p>
        </p:txBody>
      </p:sp>
      <p:pic>
        <p:nvPicPr>
          <p:cNvPr id="9" name="Picture 4" descr="C:\Users\aw.it\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36713" y="330743"/>
            <a:ext cx="2412000" cy="26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02259117"/>
      </p:ext>
    </p:extLst>
  </p:cSld>
  <p:clrMapOvr>
    <a:masterClrMapping/>
  </p:clrMapOvr>
  <p:transition/>
  <p:extLst>
    <p:ext uri="{DCECCB84-F9BA-43D5-87BE-67443E8EF086}">
      <p15:sldGuideLst xmlns:p15="http://schemas.microsoft.com/office/powerpoint/2012/main">
        <p15:guide id="1" orient="horz" pos="210">
          <p15:clr>
            <a:srgbClr val="FBAE40"/>
          </p15:clr>
        </p15:guide>
        <p15:guide id="2" pos="5511">
          <p15:clr>
            <a:srgbClr val="FBAE40"/>
          </p15:clr>
        </p15:guide>
        <p15:guide id="3" pos="249">
          <p15:clr>
            <a:srgbClr val="FBAE40"/>
          </p15:clr>
        </p15:guide>
        <p15:guide id="4" orient="horz" pos="411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
    <p:bg>
      <p:bgPr>
        <a:solidFill>
          <a:schemeClr val="bg1"/>
        </a:solidFill>
        <a:effectLst/>
      </p:bgPr>
    </p:bg>
    <p:spTree>
      <p:nvGrpSpPr>
        <p:cNvPr id="1" name=""/>
        <p:cNvGrpSpPr/>
        <p:nvPr/>
      </p:nvGrpSpPr>
      <p:grpSpPr>
        <a:xfrm>
          <a:off x="0" y="0"/>
          <a:ext cx="0" cy="0"/>
          <a:chOff x="0" y="0"/>
          <a:chExt cx="0" cy="0"/>
        </a:xfrm>
      </p:grpSpPr>
      <p:sp>
        <p:nvSpPr>
          <p:cNvPr id="6" name="TextBox 2"/>
          <p:cNvSpPr txBox="1"/>
          <p:nvPr userDrawn="1"/>
        </p:nvSpPr>
        <p:spPr>
          <a:xfrm>
            <a:off x="4963528" y="6264002"/>
            <a:ext cx="3785185" cy="261610"/>
          </a:xfrm>
          <a:prstGeom prst="rect">
            <a:avLst/>
          </a:prstGeom>
          <a:noFill/>
        </p:spPr>
        <p:txBody>
          <a:bodyPr wrap="square" rtlCol="0">
            <a:spAutoFit/>
          </a:bodyPr>
          <a:lstStyle/>
          <a:p>
            <a:pPr algn="r"/>
            <a:fld id="{6B3992C5-A306-ED46-9DB6-FC571D36BE7A}" type="slidenum">
              <a:rPr lang="en-US" sz="1100" b="1" smtClean="0">
                <a:solidFill>
                  <a:srgbClr val="4967AA"/>
                </a:solidFill>
                <a:latin typeface="Arial"/>
                <a:cs typeface="Arial"/>
              </a:rPr>
              <a:pPr algn="r"/>
              <a:t>‹#›</a:t>
            </a:fld>
            <a:endParaRPr lang="en-US" sz="1100" b="1" dirty="0">
              <a:solidFill>
                <a:srgbClr val="4967AA"/>
              </a:solidFill>
              <a:latin typeface="Arial"/>
              <a:cs typeface="Arial"/>
            </a:endParaRPr>
          </a:p>
        </p:txBody>
      </p:sp>
      <p:sp>
        <p:nvSpPr>
          <p:cNvPr id="3" name="Text Placeholder 2"/>
          <p:cNvSpPr>
            <a:spLocks noGrp="1"/>
          </p:cNvSpPr>
          <p:nvPr>
            <p:ph type="body" sz="quarter" idx="10" hasCustomPrompt="1"/>
          </p:nvPr>
        </p:nvSpPr>
        <p:spPr>
          <a:xfrm>
            <a:off x="395288" y="333375"/>
            <a:ext cx="5761037" cy="719138"/>
          </a:xfrm>
        </p:spPr>
        <p:txBody>
          <a:bodyPr>
            <a:normAutofit/>
          </a:bodyPr>
          <a:lstStyle>
            <a:lvl1pPr>
              <a:defRPr sz="3200" b="1">
                <a:solidFill>
                  <a:srgbClr val="4967AA"/>
                </a:solidFill>
              </a:defRPr>
            </a:lvl1pPr>
          </a:lstStyle>
          <a:p>
            <a:pPr lvl="0"/>
            <a:r>
              <a:rPr lang="da-DK" dirty="0"/>
              <a:t>Click to add title</a:t>
            </a:r>
          </a:p>
        </p:txBody>
      </p:sp>
      <p:sp>
        <p:nvSpPr>
          <p:cNvPr id="10" name="Content Placeholder 9"/>
          <p:cNvSpPr>
            <a:spLocks noGrp="1"/>
          </p:cNvSpPr>
          <p:nvPr>
            <p:ph sz="quarter" idx="11" hasCustomPrompt="1"/>
          </p:nvPr>
        </p:nvSpPr>
        <p:spPr>
          <a:xfrm>
            <a:off x="395288" y="1124743"/>
            <a:ext cx="2520000" cy="5139531"/>
          </a:xfrm>
        </p:spPr>
        <p:txBody>
          <a:bodyPr>
            <a:normAutofit/>
          </a:bodyPr>
          <a:lstStyle>
            <a:lvl1pPr>
              <a:defRPr baseline="0"/>
            </a:lvl1pPr>
          </a:lstStyle>
          <a:p>
            <a:pPr lvl="0"/>
            <a:r>
              <a:rPr lang="en-US" dirty="0"/>
              <a:t>Click to add text – or click an icon to add content</a:t>
            </a:r>
            <a:endParaRPr lang="da-DK" dirty="0"/>
          </a:p>
        </p:txBody>
      </p:sp>
      <p:sp>
        <p:nvSpPr>
          <p:cNvPr id="9" name="Content Placeholder 9"/>
          <p:cNvSpPr>
            <a:spLocks noGrp="1"/>
          </p:cNvSpPr>
          <p:nvPr>
            <p:ph sz="quarter" idx="12" hasCustomPrompt="1"/>
          </p:nvPr>
        </p:nvSpPr>
        <p:spPr>
          <a:xfrm>
            <a:off x="3312000" y="1124471"/>
            <a:ext cx="2520000" cy="5139531"/>
          </a:xfrm>
        </p:spPr>
        <p:txBody>
          <a:bodyPr>
            <a:normAutofit/>
          </a:bodyPr>
          <a:lstStyle>
            <a:lvl1pPr>
              <a:defRPr baseline="0"/>
            </a:lvl1pPr>
          </a:lstStyle>
          <a:p>
            <a:pPr lvl="0"/>
            <a:r>
              <a:rPr lang="en-US" dirty="0"/>
              <a:t>Click to add text – or click an icon to add content</a:t>
            </a:r>
            <a:endParaRPr lang="da-DK" dirty="0"/>
          </a:p>
        </p:txBody>
      </p:sp>
      <p:sp>
        <p:nvSpPr>
          <p:cNvPr id="11" name="Content Placeholder 9"/>
          <p:cNvSpPr>
            <a:spLocks noGrp="1"/>
          </p:cNvSpPr>
          <p:nvPr>
            <p:ph sz="quarter" idx="13" hasCustomPrompt="1"/>
          </p:nvPr>
        </p:nvSpPr>
        <p:spPr>
          <a:xfrm>
            <a:off x="6215585" y="1124471"/>
            <a:ext cx="2520000" cy="5139531"/>
          </a:xfrm>
        </p:spPr>
        <p:txBody>
          <a:bodyPr>
            <a:normAutofit/>
          </a:bodyPr>
          <a:lstStyle>
            <a:lvl1pPr>
              <a:defRPr baseline="0"/>
            </a:lvl1pPr>
          </a:lstStyle>
          <a:p>
            <a:pPr lvl="0"/>
            <a:r>
              <a:rPr lang="en-US" dirty="0"/>
              <a:t>Click to add text – or click an icon to add content</a:t>
            </a:r>
            <a:endParaRPr lang="da-DK" dirty="0"/>
          </a:p>
        </p:txBody>
      </p:sp>
      <p:pic>
        <p:nvPicPr>
          <p:cNvPr id="12" name="Picture 4" descr="C:\Users\aw.it\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36713" y="330743"/>
            <a:ext cx="2412000" cy="26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51912543"/>
      </p:ext>
    </p:extLst>
  </p:cSld>
  <p:clrMapOvr>
    <a:masterClrMapping/>
  </p:clrMapOvr>
  <p:transition/>
  <p:extLst>
    <p:ext uri="{DCECCB84-F9BA-43D5-87BE-67443E8EF086}">
      <p15:sldGuideLst xmlns:p15="http://schemas.microsoft.com/office/powerpoint/2012/main">
        <p15:guide id="1" orient="horz" pos="210">
          <p15:clr>
            <a:srgbClr val="FBAE40"/>
          </p15:clr>
        </p15:guide>
        <p15:guide id="2" pos="5511">
          <p15:clr>
            <a:srgbClr val="FBAE40"/>
          </p15:clr>
        </p15:guide>
        <p15:guide id="3" pos="249">
          <p15:clr>
            <a:srgbClr val="FBAE40"/>
          </p15:clr>
        </p15:guide>
        <p15:guide id="4" orient="horz" pos="411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
    <p:bg>
      <p:bgPr>
        <a:solidFill>
          <a:schemeClr val="bg1"/>
        </a:solidFill>
        <a:effectLst/>
      </p:bgPr>
    </p:bg>
    <p:spTree>
      <p:nvGrpSpPr>
        <p:cNvPr id="1" name=""/>
        <p:cNvGrpSpPr/>
        <p:nvPr/>
      </p:nvGrpSpPr>
      <p:grpSpPr>
        <a:xfrm>
          <a:off x="0" y="0"/>
          <a:ext cx="0" cy="0"/>
          <a:chOff x="0" y="0"/>
          <a:chExt cx="0" cy="0"/>
        </a:xfrm>
      </p:grpSpPr>
      <p:sp>
        <p:nvSpPr>
          <p:cNvPr id="6" name="TextBox 2"/>
          <p:cNvSpPr txBox="1"/>
          <p:nvPr userDrawn="1"/>
        </p:nvSpPr>
        <p:spPr>
          <a:xfrm>
            <a:off x="4963528" y="6264002"/>
            <a:ext cx="3785185" cy="261610"/>
          </a:xfrm>
          <a:prstGeom prst="rect">
            <a:avLst/>
          </a:prstGeom>
          <a:noFill/>
        </p:spPr>
        <p:txBody>
          <a:bodyPr wrap="square" rtlCol="0">
            <a:spAutoFit/>
          </a:bodyPr>
          <a:lstStyle/>
          <a:p>
            <a:pPr algn="r"/>
            <a:fld id="{6B3992C5-A306-ED46-9DB6-FC571D36BE7A}" type="slidenum">
              <a:rPr lang="en-US" sz="1100" b="1" smtClean="0">
                <a:solidFill>
                  <a:srgbClr val="4967AA"/>
                </a:solidFill>
                <a:latin typeface="Arial"/>
                <a:cs typeface="Arial"/>
              </a:rPr>
              <a:pPr algn="r"/>
              <a:t>‹#›</a:t>
            </a:fld>
            <a:endParaRPr lang="en-US" sz="1100" b="1" dirty="0">
              <a:solidFill>
                <a:srgbClr val="4967AA"/>
              </a:solidFill>
              <a:latin typeface="Arial"/>
              <a:cs typeface="Arial"/>
            </a:endParaRPr>
          </a:p>
        </p:txBody>
      </p:sp>
      <p:sp>
        <p:nvSpPr>
          <p:cNvPr id="3" name="Text Placeholder 2"/>
          <p:cNvSpPr>
            <a:spLocks noGrp="1"/>
          </p:cNvSpPr>
          <p:nvPr>
            <p:ph type="body" sz="quarter" idx="10" hasCustomPrompt="1"/>
          </p:nvPr>
        </p:nvSpPr>
        <p:spPr>
          <a:xfrm>
            <a:off x="395288" y="333375"/>
            <a:ext cx="5761037" cy="719138"/>
          </a:xfrm>
        </p:spPr>
        <p:txBody>
          <a:bodyPr>
            <a:normAutofit/>
          </a:bodyPr>
          <a:lstStyle>
            <a:lvl1pPr>
              <a:defRPr sz="3200" b="1">
                <a:solidFill>
                  <a:srgbClr val="4967AA"/>
                </a:solidFill>
              </a:defRPr>
            </a:lvl1pPr>
          </a:lstStyle>
          <a:p>
            <a:pPr lvl="0"/>
            <a:r>
              <a:rPr lang="da-DK" dirty="0"/>
              <a:t>Click to add title</a:t>
            </a:r>
          </a:p>
        </p:txBody>
      </p:sp>
      <p:sp>
        <p:nvSpPr>
          <p:cNvPr id="7" name="Content Placeholder 9"/>
          <p:cNvSpPr>
            <a:spLocks noGrp="1"/>
          </p:cNvSpPr>
          <p:nvPr>
            <p:ph sz="quarter" idx="12" hasCustomPrompt="1"/>
          </p:nvPr>
        </p:nvSpPr>
        <p:spPr>
          <a:xfrm>
            <a:off x="395288" y="1124743"/>
            <a:ext cx="8353425" cy="2448273"/>
          </a:xfrm>
        </p:spPr>
        <p:txBody>
          <a:bodyPr>
            <a:normAutofit/>
          </a:bodyPr>
          <a:lstStyle>
            <a:lvl1pPr>
              <a:defRPr baseline="0"/>
            </a:lvl1pPr>
          </a:lstStyle>
          <a:p>
            <a:pPr lvl="0"/>
            <a:r>
              <a:rPr lang="en-US" dirty="0"/>
              <a:t>Click to add text – or click an icon to add content</a:t>
            </a:r>
            <a:endParaRPr lang="da-DK" dirty="0"/>
          </a:p>
        </p:txBody>
      </p:sp>
      <p:sp>
        <p:nvSpPr>
          <p:cNvPr id="10" name="Content Placeholder 9"/>
          <p:cNvSpPr>
            <a:spLocks noGrp="1"/>
          </p:cNvSpPr>
          <p:nvPr>
            <p:ph sz="quarter" idx="13" hasCustomPrompt="1"/>
          </p:nvPr>
        </p:nvSpPr>
        <p:spPr>
          <a:xfrm>
            <a:off x="395288" y="3816002"/>
            <a:ext cx="8344783" cy="2448000"/>
          </a:xfrm>
        </p:spPr>
        <p:txBody>
          <a:bodyPr>
            <a:normAutofit/>
          </a:bodyPr>
          <a:lstStyle>
            <a:lvl1pPr>
              <a:defRPr baseline="0"/>
            </a:lvl1pPr>
          </a:lstStyle>
          <a:p>
            <a:pPr lvl="0"/>
            <a:r>
              <a:rPr lang="en-US" dirty="0"/>
              <a:t>Click to add text – or click an icon to add content</a:t>
            </a:r>
            <a:endParaRPr lang="da-DK" dirty="0"/>
          </a:p>
        </p:txBody>
      </p:sp>
      <p:pic>
        <p:nvPicPr>
          <p:cNvPr id="11" name="Picture 4" descr="C:\Users\aw.it\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36713" y="330743"/>
            <a:ext cx="2412000" cy="26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7569324"/>
      </p:ext>
    </p:extLst>
  </p:cSld>
  <p:clrMapOvr>
    <a:masterClrMapping/>
  </p:clrMapOvr>
  <p:transition/>
  <p:extLst>
    <p:ext uri="{DCECCB84-F9BA-43D5-87BE-67443E8EF086}">
      <p15:sldGuideLst xmlns:p15="http://schemas.microsoft.com/office/powerpoint/2012/main">
        <p15:guide id="1" orient="horz" pos="210">
          <p15:clr>
            <a:srgbClr val="FBAE40"/>
          </p15:clr>
        </p15:guide>
        <p15:guide id="2" pos="5511">
          <p15:clr>
            <a:srgbClr val="FBAE40"/>
          </p15:clr>
        </p15:guide>
        <p15:guide id="3" pos="249">
          <p15:clr>
            <a:srgbClr val="FBAE40"/>
          </p15:clr>
        </p15:guide>
        <p15:guide id="4" orient="horz" pos="411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
    <p:bg>
      <p:bgPr>
        <a:solidFill>
          <a:schemeClr val="bg1"/>
        </a:solidFill>
        <a:effectLst/>
      </p:bgPr>
    </p:bg>
    <p:spTree>
      <p:nvGrpSpPr>
        <p:cNvPr id="1" name=""/>
        <p:cNvGrpSpPr/>
        <p:nvPr/>
      </p:nvGrpSpPr>
      <p:grpSpPr>
        <a:xfrm>
          <a:off x="0" y="0"/>
          <a:ext cx="0" cy="0"/>
          <a:chOff x="0" y="0"/>
          <a:chExt cx="0" cy="0"/>
        </a:xfrm>
      </p:grpSpPr>
      <p:sp>
        <p:nvSpPr>
          <p:cNvPr id="6" name="TextBox 2"/>
          <p:cNvSpPr txBox="1"/>
          <p:nvPr userDrawn="1"/>
        </p:nvSpPr>
        <p:spPr>
          <a:xfrm>
            <a:off x="4963528" y="6264002"/>
            <a:ext cx="3785185" cy="261610"/>
          </a:xfrm>
          <a:prstGeom prst="rect">
            <a:avLst/>
          </a:prstGeom>
          <a:noFill/>
        </p:spPr>
        <p:txBody>
          <a:bodyPr wrap="square" rtlCol="0">
            <a:spAutoFit/>
          </a:bodyPr>
          <a:lstStyle/>
          <a:p>
            <a:pPr algn="r"/>
            <a:fld id="{6B3992C5-A306-ED46-9DB6-FC571D36BE7A}" type="slidenum">
              <a:rPr lang="en-US" sz="1100" b="1" smtClean="0">
                <a:solidFill>
                  <a:srgbClr val="4967AA"/>
                </a:solidFill>
                <a:latin typeface="Arial"/>
                <a:cs typeface="Arial"/>
              </a:rPr>
              <a:pPr algn="r"/>
              <a:t>‹#›</a:t>
            </a:fld>
            <a:endParaRPr lang="en-US" sz="1100" b="1" dirty="0">
              <a:solidFill>
                <a:srgbClr val="4967AA"/>
              </a:solidFill>
              <a:latin typeface="Arial"/>
              <a:cs typeface="Arial"/>
            </a:endParaRPr>
          </a:p>
        </p:txBody>
      </p:sp>
      <p:sp>
        <p:nvSpPr>
          <p:cNvPr id="3" name="Text Placeholder 2"/>
          <p:cNvSpPr>
            <a:spLocks noGrp="1"/>
          </p:cNvSpPr>
          <p:nvPr>
            <p:ph type="body" sz="quarter" idx="10" hasCustomPrompt="1"/>
          </p:nvPr>
        </p:nvSpPr>
        <p:spPr>
          <a:xfrm>
            <a:off x="395288" y="333375"/>
            <a:ext cx="5761037" cy="719138"/>
          </a:xfrm>
        </p:spPr>
        <p:txBody>
          <a:bodyPr>
            <a:normAutofit/>
          </a:bodyPr>
          <a:lstStyle>
            <a:lvl1pPr>
              <a:defRPr sz="3200" b="1">
                <a:solidFill>
                  <a:srgbClr val="4967AA"/>
                </a:solidFill>
              </a:defRPr>
            </a:lvl1pPr>
          </a:lstStyle>
          <a:p>
            <a:pPr lvl="0"/>
            <a:r>
              <a:rPr lang="da-DK" dirty="0"/>
              <a:t>Click to add title</a:t>
            </a:r>
          </a:p>
        </p:txBody>
      </p:sp>
      <p:sp>
        <p:nvSpPr>
          <p:cNvPr id="10" name="Content Placeholder 9"/>
          <p:cNvSpPr>
            <a:spLocks noGrp="1"/>
          </p:cNvSpPr>
          <p:nvPr>
            <p:ph sz="quarter" idx="11" hasCustomPrompt="1"/>
          </p:nvPr>
        </p:nvSpPr>
        <p:spPr>
          <a:xfrm>
            <a:off x="395289" y="1124743"/>
            <a:ext cx="3960687" cy="5139531"/>
          </a:xfrm>
        </p:spPr>
        <p:txBody>
          <a:bodyPr>
            <a:normAutofit/>
          </a:bodyPr>
          <a:lstStyle>
            <a:lvl1pPr>
              <a:defRPr baseline="0"/>
            </a:lvl1pPr>
          </a:lstStyle>
          <a:p>
            <a:pPr lvl="0"/>
            <a:r>
              <a:rPr lang="en-US" dirty="0"/>
              <a:t>Click to add text – or click an icon to add content</a:t>
            </a:r>
            <a:endParaRPr lang="da-DK" dirty="0"/>
          </a:p>
        </p:txBody>
      </p:sp>
      <p:sp>
        <p:nvSpPr>
          <p:cNvPr id="7" name="Content Placeholder 9"/>
          <p:cNvSpPr>
            <a:spLocks noGrp="1"/>
          </p:cNvSpPr>
          <p:nvPr>
            <p:ph sz="quarter" idx="12" hasCustomPrompt="1"/>
          </p:nvPr>
        </p:nvSpPr>
        <p:spPr>
          <a:xfrm>
            <a:off x="4788024" y="1124743"/>
            <a:ext cx="3960689" cy="2448273"/>
          </a:xfrm>
        </p:spPr>
        <p:txBody>
          <a:bodyPr>
            <a:normAutofit/>
          </a:bodyPr>
          <a:lstStyle>
            <a:lvl1pPr>
              <a:defRPr baseline="0"/>
            </a:lvl1pPr>
          </a:lstStyle>
          <a:p>
            <a:pPr lvl="0"/>
            <a:r>
              <a:rPr lang="en-US" dirty="0"/>
              <a:t>Click to add text – or click an icon to add content</a:t>
            </a:r>
            <a:endParaRPr lang="da-DK" dirty="0"/>
          </a:p>
        </p:txBody>
      </p:sp>
      <p:sp>
        <p:nvSpPr>
          <p:cNvPr id="8" name="Content Placeholder 9"/>
          <p:cNvSpPr>
            <a:spLocks noGrp="1"/>
          </p:cNvSpPr>
          <p:nvPr>
            <p:ph sz="quarter" idx="13" hasCustomPrompt="1"/>
          </p:nvPr>
        </p:nvSpPr>
        <p:spPr>
          <a:xfrm>
            <a:off x="4786367" y="3816002"/>
            <a:ext cx="3953704" cy="2448000"/>
          </a:xfrm>
        </p:spPr>
        <p:txBody>
          <a:bodyPr>
            <a:normAutofit/>
          </a:bodyPr>
          <a:lstStyle>
            <a:lvl1pPr>
              <a:defRPr baseline="0"/>
            </a:lvl1pPr>
          </a:lstStyle>
          <a:p>
            <a:pPr lvl="0"/>
            <a:r>
              <a:rPr lang="en-US" dirty="0"/>
              <a:t>Click to add text – or click an icon to add content</a:t>
            </a:r>
            <a:endParaRPr lang="da-DK" dirty="0"/>
          </a:p>
        </p:txBody>
      </p:sp>
      <p:pic>
        <p:nvPicPr>
          <p:cNvPr id="11" name="Picture 4" descr="C:\Users\aw.it\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36713" y="330743"/>
            <a:ext cx="2412000" cy="26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74405617"/>
      </p:ext>
    </p:extLst>
  </p:cSld>
  <p:clrMapOvr>
    <a:masterClrMapping/>
  </p:clrMapOvr>
  <p:transition/>
  <p:extLst>
    <p:ext uri="{DCECCB84-F9BA-43D5-87BE-67443E8EF086}">
      <p15:sldGuideLst xmlns:p15="http://schemas.microsoft.com/office/powerpoint/2012/main">
        <p15:guide id="1" orient="horz" pos="210">
          <p15:clr>
            <a:srgbClr val="FBAE40"/>
          </p15:clr>
        </p15:guide>
        <p15:guide id="2" pos="5511">
          <p15:clr>
            <a:srgbClr val="FBAE40"/>
          </p15:clr>
        </p15:guide>
        <p15:guide id="3" pos="249">
          <p15:clr>
            <a:srgbClr val="FBAE40"/>
          </p15:clr>
        </p15:guide>
        <p15:guide id="4" orient="horz" pos="411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
    <p:bg>
      <p:bgPr>
        <a:solidFill>
          <a:schemeClr val="bg1"/>
        </a:solidFill>
        <a:effectLst/>
      </p:bgPr>
    </p:bg>
    <p:spTree>
      <p:nvGrpSpPr>
        <p:cNvPr id="1" name=""/>
        <p:cNvGrpSpPr/>
        <p:nvPr/>
      </p:nvGrpSpPr>
      <p:grpSpPr>
        <a:xfrm>
          <a:off x="0" y="0"/>
          <a:ext cx="0" cy="0"/>
          <a:chOff x="0" y="0"/>
          <a:chExt cx="0" cy="0"/>
        </a:xfrm>
      </p:grpSpPr>
      <p:sp>
        <p:nvSpPr>
          <p:cNvPr id="6" name="TextBox 2"/>
          <p:cNvSpPr txBox="1"/>
          <p:nvPr userDrawn="1"/>
        </p:nvSpPr>
        <p:spPr>
          <a:xfrm>
            <a:off x="4963528" y="6264002"/>
            <a:ext cx="3785185" cy="261610"/>
          </a:xfrm>
          <a:prstGeom prst="rect">
            <a:avLst/>
          </a:prstGeom>
          <a:noFill/>
        </p:spPr>
        <p:txBody>
          <a:bodyPr wrap="square" rtlCol="0">
            <a:spAutoFit/>
          </a:bodyPr>
          <a:lstStyle/>
          <a:p>
            <a:pPr algn="r"/>
            <a:fld id="{6B3992C5-A306-ED46-9DB6-FC571D36BE7A}" type="slidenum">
              <a:rPr lang="en-US" sz="1100" b="1" smtClean="0">
                <a:solidFill>
                  <a:srgbClr val="4967AA"/>
                </a:solidFill>
                <a:latin typeface="Arial"/>
                <a:cs typeface="Arial"/>
              </a:rPr>
              <a:pPr algn="r"/>
              <a:t>‹#›</a:t>
            </a:fld>
            <a:endParaRPr lang="en-US" sz="1100" b="1" dirty="0">
              <a:solidFill>
                <a:srgbClr val="4967AA"/>
              </a:solidFill>
              <a:latin typeface="Arial"/>
              <a:cs typeface="Arial"/>
            </a:endParaRPr>
          </a:p>
        </p:txBody>
      </p:sp>
      <p:sp>
        <p:nvSpPr>
          <p:cNvPr id="3" name="Text Placeholder 2"/>
          <p:cNvSpPr>
            <a:spLocks noGrp="1"/>
          </p:cNvSpPr>
          <p:nvPr>
            <p:ph type="body" sz="quarter" idx="10" hasCustomPrompt="1"/>
          </p:nvPr>
        </p:nvSpPr>
        <p:spPr>
          <a:xfrm>
            <a:off x="395288" y="333375"/>
            <a:ext cx="5761037" cy="719138"/>
          </a:xfrm>
        </p:spPr>
        <p:txBody>
          <a:bodyPr>
            <a:normAutofit/>
          </a:bodyPr>
          <a:lstStyle>
            <a:lvl1pPr>
              <a:defRPr sz="3200" b="1">
                <a:solidFill>
                  <a:srgbClr val="4967AA"/>
                </a:solidFill>
              </a:defRPr>
            </a:lvl1pPr>
          </a:lstStyle>
          <a:p>
            <a:pPr lvl="0"/>
            <a:r>
              <a:rPr lang="da-DK" dirty="0"/>
              <a:t>Click to add title</a:t>
            </a:r>
          </a:p>
        </p:txBody>
      </p:sp>
      <p:sp>
        <p:nvSpPr>
          <p:cNvPr id="10" name="Content Placeholder 9"/>
          <p:cNvSpPr>
            <a:spLocks noGrp="1"/>
          </p:cNvSpPr>
          <p:nvPr>
            <p:ph sz="quarter" idx="11" hasCustomPrompt="1"/>
          </p:nvPr>
        </p:nvSpPr>
        <p:spPr>
          <a:xfrm>
            <a:off x="4788026" y="1124743"/>
            <a:ext cx="3960687" cy="5139531"/>
          </a:xfrm>
        </p:spPr>
        <p:txBody>
          <a:bodyPr>
            <a:normAutofit/>
          </a:bodyPr>
          <a:lstStyle>
            <a:lvl1pPr>
              <a:defRPr baseline="0"/>
            </a:lvl1pPr>
          </a:lstStyle>
          <a:p>
            <a:pPr lvl="0"/>
            <a:r>
              <a:rPr lang="en-US" dirty="0"/>
              <a:t>Click to add text – or click an icon to add content</a:t>
            </a:r>
            <a:endParaRPr lang="da-DK" dirty="0"/>
          </a:p>
        </p:txBody>
      </p:sp>
      <p:sp>
        <p:nvSpPr>
          <p:cNvPr id="11" name="Content Placeholder 9"/>
          <p:cNvSpPr>
            <a:spLocks noGrp="1"/>
          </p:cNvSpPr>
          <p:nvPr>
            <p:ph sz="quarter" idx="12" hasCustomPrompt="1"/>
          </p:nvPr>
        </p:nvSpPr>
        <p:spPr>
          <a:xfrm>
            <a:off x="396945" y="1124743"/>
            <a:ext cx="3960689" cy="2448273"/>
          </a:xfrm>
        </p:spPr>
        <p:txBody>
          <a:bodyPr>
            <a:normAutofit/>
          </a:bodyPr>
          <a:lstStyle>
            <a:lvl1pPr>
              <a:defRPr baseline="0"/>
            </a:lvl1pPr>
          </a:lstStyle>
          <a:p>
            <a:pPr lvl="0"/>
            <a:r>
              <a:rPr lang="en-US" dirty="0"/>
              <a:t>Click to add text – or click an icon to add content</a:t>
            </a:r>
            <a:endParaRPr lang="da-DK" dirty="0"/>
          </a:p>
        </p:txBody>
      </p:sp>
      <p:sp>
        <p:nvSpPr>
          <p:cNvPr id="12" name="Content Placeholder 9"/>
          <p:cNvSpPr>
            <a:spLocks noGrp="1"/>
          </p:cNvSpPr>
          <p:nvPr>
            <p:ph sz="quarter" idx="13" hasCustomPrompt="1"/>
          </p:nvPr>
        </p:nvSpPr>
        <p:spPr>
          <a:xfrm>
            <a:off x="395288" y="3816002"/>
            <a:ext cx="3953704" cy="2448000"/>
          </a:xfrm>
        </p:spPr>
        <p:txBody>
          <a:bodyPr>
            <a:normAutofit/>
          </a:bodyPr>
          <a:lstStyle>
            <a:lvl1pPr>
              <a:defRPr baseline="0"/>
            </a:lvl1pPr>
          </a:lstStyle>
          <a:p>
            <a:pPr lvl="0"/>
            <a:r>
              <a:rPr lang="en-US" dirty="0"/>
              <a:t>Click to add text – or click an icon to add content</a:t>
            </a:r>
            <a:endParaRPr lang="da-DK" dirty="0"/>
          </a:p>
        </p:txBody>
      </p:sp>
      <p:pic>
        <p:nvPicPr>
          <p:cNvPr id="13" name="Picture 4" descr="C:\Users\aw.it\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36713" y="330743"/>
            <a:ext cx="2412000" cy="26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85730283"/>
      </p:ext>
    </p:extLst>
  </p:cSld>
  <p:clrMapOvr>
    <a:masterClrMapping/>
  </p:clrMapOvr>
  <p:transition/>
  <p:extLst>
    <p:ext uri="{DCECCB84-F9BA-43D5-87BE-67443E8EF086}">
      <p15:sldGuideLst xmlns:p15="http://schemas.microsoft.com/office/powerpoint/2012/main">
        <p15:guide id="1" orient="horz" pos="210">
          <p15:clr>
            <a:srgbClr val="FBAE40"/>
          </p15:clr>
        </p15:guide>
        <p15:guide id="2" pos="5511">
          <p15:clr>
            <a:srgbClr val="FBAE40"/>
          </p15:clr>
        </p15:guide>
        <p15:guide id="3" pos="249">
          <p15:clr>
            <a:srgbClr val="FBAE40"/>
          </p15:clr>
        </p15:guide>
        <p15:guide id="4" orient="horz" pos="411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
    <p:bg>
      <p:bgPr>
        <a:solidFill>
          <a:schemeClr val="bg1"/>
        </a:solidFill>
        <a:effectLst/>
      </p:bgPr>
    </p:bg>
    <p:spTree>
      <p:nvGrpSpPr>
        <p:cNvPr id="1" name=""/>
        <p:cNvGrpSpPr/>
        <p:nvPr/>
      </p:nvGrpSpPr>
      <p:grpSpPr>
        <a:xfrm>
          <a:off x="0" y="0"/>
          <a:ext cx="0" cy="0"/>
          <a:chOff x="0" y="0"/>
          <a:chExt cx="0" cy="0"/>
        </a:xfrm>
      </p:grpSpPr>
      <p:sp>
        <p:nvSpPr>
          <p:cNvPr id="6" name="TextBox 2"/>
          <p:cNvSpPr txBox="1"/>
          <p:nvPr userDrawn="1"/>
        </p:nvSpPr>
        <p:spPr>
          <a:xfrm>
            <a:off x="4963528" y="6264002"/>
            <a:ext cx="3785185" cy="261610"/>
          </a:xfrm>
          <a:prstGeom prst="rect">
            <a:avLst/>
          </a:prstGeom>
          <a:noFill/>
        </p:spPr>
        <p:txBody>
          <a:bodyPr wrap="square" rtlCol="0">
            <a:spAutoFit/>
          </a:bodyPr>
          <a:lstStyle/>
          <a:p>
            <a:pPr algn="r"/>
            <a:fld id="{6B3992C5-A306-ED46-9DB6-FC571D36BE7A}" type="slidenum">
              <a:rPr lang="en-US" sz="1100" b="1" smtClean="0">
                <a:solidFill>
                  <a:srgbClr val="4967AA"/>
                </a:solidFill>
                <a:latin typeface="Arial"/>
                <a:cs typeface="Arial"/>
              </a:rPr>
              <a:pPr algn="r"/>
              <a:t>‹#›</a:t>
            </a:fld>
            <a:endParaRPr lang="en-US" sz="1100" b="1" dirty="0">
              <a:solidFill>
                <a:srgbClr val="4967AA"/>
              </a:solidFill>
              <a:latin typeface="Arial"/>
              <a:cs typeface="Arial"/>
            </a:endParaRPr>
          </a:p>
        </p:txBody>
      </p:sp>
      <p:sp>
        <p:nvSpPr>
          <p:cNvPr id="3" name="Text Placeholder 2"/>
          <p:cNvSpPr>
            <a:spLocks noGrp="1"/>
          </p:cNvSpPr>
          <p:nvPr>
            <p:ph type="body" sz="quarter" idx="10" hasCustomPrompt="1"/>
          </p:nvPr>
        </p:nvSpPr>
        <p:spPr>
          <a:xfrm>
            <a:off x="395288" y="333375"/>
            <a:ext cx="5761037" cy="719138"/>
          </a:xfrm>
        </p:spPr>
        <p:txBody>
          <a:bodyPr>
            <a:normAutofit/>
          </a:bodyPr>
          <a:lstStyle>
            <a:lvl1pPr>
              <a:defRPr sz="3200" b="1">
                <a:solidFill>
                  <a:srgbClr val="4967AA"/>
                </a:solidFill>
              </a:defRPr>
            </a:lvl1pPr>
          </a:lstStyle>
          <a:p>
            <a:pPr lvl="0"/>
            <a:r>
              <a:rPr lang="da-DK" dirty="0"/>
              <a:t>Click to add title</a:t>
            </a:r>
          </a:p>
        </p:txBody>
      </p:sp>
      <p:sp>
        <p:nvSpPr>
          <p:cNvPr id="11" name="Content Placeholder 9"/>
          <p:cNvSpPr>
            <a:spLocks noGrp="1"/>
          </p:cNvSpPr>
          <p:nvPr>
            <p:ph sz="quarter" idx="15" hasCustomPrompt="1"/>
          </p:nvPr>
        </p:nvSpPr>
        <p:spPr>
          <a:xfrm>
            <a:off x="395288" y="3816002"/>
            <a:ext cx="8344783" cy="2448000"/>
          </a:xfrm>
        </p:spPr>
        <p:txBody>
          <a:bodyPr>
            <a:normAutofit/>
          </a:bodyPr>
          <a:lstStyle>
            <a:lvl1pPr>
              <a:defRPr baseline="0"/>
            </a:lvl1pPr>
          </a:lstStyle>
          <a:p>
            <a:pPr lvl="0"/>
            <a:r>
              <a:rPr lang="en-US" dirty="0"/>
              <a:t>Click to add text – or click an icon to add content</a:t>
            </a:r>
            <a:endParaRPr lang="da-DK" dirty="0"/>
          </a:p>
        </p:txBody>
      </p:sp>
      <p:sp>
        <p:nvSpPr>
          <p:cNvPr id="12" name="Content Placeholder 9"/>
          <p:cNvSpPr>
            <a:spLocks noGrp="1"/>
          </p:cNvSpPr>
          <p:nvPr>
            <p:ph sz="quarter" idx="12" hasCustomPrompt="1"/>
          </p:nvPr>
        </p:nvSpPr>
        <p:spPr>
          <a:xfrm>
            <a:off x="4788024" y="1124743"/>
            <a:ext cx="3960689" cy="2448273"/>
          </a:xfrm>
        </p:spPr>
        <p:txBody>
          <a:bodyPr>
            <a:normAutofit/>
          </a:bodyPr>
          <a:lstStyle>
            <a:lvl1pPr>
              <a:defRPr baseline="0"/>
            </a:lvl1pPr>
          </a:lstStyle>
          <a:p>
            <a:pPr lvl="0"/>
            <a:r>
              <a:rPr lang="en-US" dirty="0"/>
              <a:t>Click to add text – or click an icon to add content</a:t>
            </a:r>
            <a:endParaRPr lang="da-DK" dirty="0"/>
          </a:p>
        </p:txBody>
      </p:sp>
      <p:sp>
        <p:nvSpPr>
          <p:cNvPr id="13" name="Content Placeholder 9"/>
          <p:cNvSpPr>
            <a:spLocks noGrp="1"/>
          </p:cNvSpPr>
          <p:nvPr>
            <p:ph sz="quarter" idx="16" hasCustomPrompt="1"/>
          </p:nvPr>
        </p:nvSpPr>
        <p:spPr>
          <a:xfrm>
            <a:off x="395288" y="1124744"/>
            <a:ext cx="3960689" cy="2448273"/>
          </a:xfrm>
        </p:spPr>
        <p:txBody>
          <a:bodyPr>
            <a:normAutofit/>
          </a:bodyPr>
          <a:lstStyle>
            <a:lvl1pPr>
              <a:defRPr baseline="0"/>
            </a:lvl1pPr>
          </a:lstStyle>
          <a:p>
            <a:pPr lvl="0"/>
            <a:r>
              <a:rPr lang="en-US" dirty="0"/>
              <a:t>Click to add text – or click an icon to add content</a:t>
            </a:r>
            <a:endParaRPr lang="da-DK" dirty="0"/>
          </a:p>
        </p:txBody>
      </p:sp>
      <p:pic>
        <p:nvPicPr>
          <p:cNvPr id="14" name="Picture 4" descr="C:\Users\aw.it\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36713" y="330743"/>
            <a:ext cx="2412000" cy="26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69829573"/>
      </p:ext>
    </p:extLst>
  </p:cSld>
  <p:clrMapOvr>
    <a:masterClrMapping/>
  </p:clrMapOvr>
  <p:transition/>
  <p:extLst>
    <p:ext uri="{DCECCB84-F9BA-43D5-87BE-67443E8EF086}">
      <p15:sldGuideLst xmlns:p15="http://schemas.microsoft.com/office/powerpoint/2012/main">
        <p15:guide id="1" orient="horz" pos="210">
          <p15:clr>
            <a:srgbClr val="FBAE40"/>
          </p15:clr>
        </p15:guide>
        <p15:guide id="2" pos="5511">
          <p15:clr>
            <a:srgbClr val="FBAE40"/>
          </p15:clr>
        </p15:guide>
        <p15:guide id="3" pos="249">
          <p15:clr>
            <a:srgbClr val="FBAE40"/>
          </p15:clr>
        </p15:guide>
        <p15:guide id="4" orient="horz" pos="411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
    <p:bg>
      <p:bgPr>
        <a:solidFill>
          <a:schemeClr val="bg1"/>
        </a:solidFill>
        <a:effectLst/>
      </p:bgPr>
    </p:bg>
    <p:spTree>
      <p:nvGrpSpPr>
        <p:cNvPr id="1" name=""/>
        <p:cNvGrpSpPr/>
        <p:nvPr/>
      </p:nvGrpSpPr>
      <p:grpSpPr>
        <a:xfrm>
          <a:off x="0" y="0"/>
          <a:ext cx="0" cy="0"/>
          <a:chOff x="0" y="0"/>
          <a:chExt cx="0" cy="0"/>
        </a:xfrm>
      </p:grpSpPr>
      <p:sp>
        <p:nvSpPr>
          <p:cNvPr id="6" name="TextBox 2"/>
          <p:cNvSpPr txBox="1"/>
          <p:nvPr userDrawn="1"/>
        </p:nvSpPr>
        <p:spPr>
          <a:xfrm>
            <a:off x="4963528" y="6264002"/>
            <a:ext cx="3785185" cy="261610"/>
          </a:xfrm>
          <a:prstGeom prst="rect">
            <a:avLst/>
          </a:prstGeom>
          <a:noFill/>
        </p:spPr>
        <p:txBody>
          <a:bodyPr wrap="square" rtlCol="0">
            <a:spAutoFit/>
          </a:bodyPr>
          <a:lstStyle/>
          <a:p>
            <a:pPr algn="r"/>
            <a:fld id="{6B3992C5-A306-ED46-9DB6-FC571D36BE7A}" type="slidenum">
              <a:rPr lang="en-US" sz="1100" b="1" smtClean="0">
                <a:solidFill>
                  <a:srgbClr val="4967AA"/>
                </a:solidFill>
                <a:latin typeface="Arial"/>
                <a:cs typeface="Arial"/>
              </a:rPr>
              <a:pPr algn="r"/>
              <a:t>‹#›</a:t>
            </a:fld>
            <a:endParaRPr lang="en-US" sz="1100" b="1" dirty="0">
              <a:solidFill>
                <a:srgbClr val="4967AA"/>
              </a:solidFill>
              <a:latin typeface="Arial"/>
              <a:cs typeface="Arial"/>
            </a:endParaRPr>
          </a:p>
        </p:txBody>
      </p:sp>
      <p:sp>
        <p:nvSpPr>
          <p:cNvPr id="3" name="Text Placeholder 2"/>
          <p:cNvSpPr>
            <a:spLocks noGrp="1"/>
          </p:cNvSpPr>
          <p:nvPr>
            <p:ph type="body" sz="quarter" idx="10" hasCustomPrompt="1"/>
          </p:nvPr>
        </p:nvSpPr>
        <p:spPr>
          <a:xfrm>
            <a:off x="395288" y="333375"/>
            <a:ext cx="5761037" cy="719138"/>
          </a:xfrm>
        </p:spPr>
        <p:txBody>
          <a:bodyPr>
            <a:normAutofit/>
          </a:bodyPr>
          <a:lstStyle>
            <a:lvl1pPr>
              <a:defRPr sz="3200" b="1">
                <a:solidFill>
                  <a:srgbClr val="4967AA"/>
                </a:solidFill>
              </a:defRPr>
            </a:lvl1pPr>
          </a:lstStyle>
          <a:p>
            <a:pPr lvl="0"/>
            <a:r>
              <a:rPr lang="da-DK" dirty="0"/>
              <a:t>Click to add title</a:t>
            </a:r>
          </a:p>
        </p:txBody>
      </p:sp>
      <p:sp>
        <p:nvSpPr>
          <p:cNvPr id="12" name="Content Placeholder 9"/>
          <p:cNvSpPr>
            <a:spLocks noGrp="1"/>
          </p:cNvSpPr>
          <p:nvPr>
            <p:ph sz="quarter" idx="12" hasCustomPrompt="1"/>
          </p:nvPr>
        </p:nvSpPr>
        <p:spPr>
          <a:xfrm>
            <a:off x="4788024" y="3815729"/>
            <a:ext cx="3960689" cy="2448273"/>
          </a:xfrm>
        </p:spPr>
        <p:txBody>
          <a:bodyPr>
            <a:normAutofit/>
          </a:bodyPr>
          <a:lstStyle>
            <a:lvl1pPr>
              <a:defRPr baseline="0"/>
            </a:lvl1pPr>
          </a:lstStyle>
          <a:p>
            <a:pPr lvl="0"/>
            <a:r>
              <a:rPr lang="en-US" dirty="0"/>
              <a:t>Click to add text – or click an icon to add content</a:t>
            </a:r>
            <a:endParaRPr lang="da-DK" dirty="0"/>
          </a:p>
        </p:txBody>
      </p:sp>
      <p:sp>
        <p:nvSpPr>
          <p:cNvPr id="13" name="Content Placeholder 9"/>
          <p:cNvSpPr>
            <a:spLocks noGrp="1"/>
          </p:cNvSpPr>
          <p:nvPr>
            <p:ph sz="quarter" idx="16" hasCustomPrompt="1"/>
          </p:nvPr>
        </p:nvSpPr>
        <p:spPr>
          <a:xfrm>
            <a:off x="395288" y="3815730"/>
            <a:ext cx="3960689" cy="2448273"/>
          </a:xfrm>
        </p:spPr>
        <p:txBody>
          <a:bodyPr>
            <a:normAutofit/>
          </a:bodyPr>
          <a:lstStyle>
            <a:lvl1pPr>
              <a:defRPr baseline="0"/>
            </a:lvl1pPr>
          </a:lstStyle>
          <a:p>
            <a:pPr lvl="0"/>
            <a:r>
              <a:rPr lang="en-US" dirty="0"/>
              <a:t>Click to add text – or click an icon to add content</a:t>
            </a:r>
            <a:endParaRPr lang="da-DK" dirty="0"/>
          </a:p>
        </p:txBody>
      </p:sp>
      <p:sp>
        <p:nvSpPr>
          <p:cNvPr id="10" name="Content Placeholder 9"/>
          <p:cNvSpPr>
            <a:spLocks noGrp="1"/>
          </p:cNvSpPr>
          <p:nvPr>
            <p:ph sz="quarter" idx="17" hasCustomPrompt="1"/>
          </p:nvPr>
        </p:nvSpPr>
        <p:spPr>
          <a:xfrm>
            <a:off x="395288" y="1124743"/>
            <a:ext cx="8353425" cy="2448273"/>
          </a:xfrm>
        </p:spPr>
        <p:txBody>
          <a:bodyPr>
            <a:normAutofit/>
          </a:bodyPr>
          <a:lstStyle>
            <a:lvl1pPr>
              <a:defRPr baseline="0"/>
            </a:lvl1pPr>
          </a:lstStyle>
          <a:p>
            <a:pPr lvl="0"/>
            <a:r>
              <a:rPr lang="en-US" dirty="0"/>
              <a:t>Click to add text – or click an icon to add content</a:t>
            </a:r>
            <a:endParaRPr lang="da-DK" dirty="0"/>
          </a:p>
        </p:txBody>
      </p:sp>
      <p:pic>
        <p:nvPicPr>
          <p:cNvPr id="14" name="Picture 4" descr="C:\Users\aw.it\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36713" y="330743"/>
            <a:ext cx="2412000" cy="26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5363092"/>
      </p:ext>
    </p:extLst>
  </p:cSld>
  <p:clrMapOvr>
    <a:masterClrMapping/>
  </p:clrMapOvr>
  <p:transition/>
  <p:extLst>
    <p:ext uri="{DCECCB84-F9BA-43D5-87BE-67443E8EF086}">
      <p15:sldGuideLst xmlns:p15="http://schemas.microsoft.com/office/powerpoint/2012/main">
        <p15:guide id="1" orient="horz" pos="210">
          <p15:clr>
            <a:srgbClr val="FBAE40"/>
          </p15:clr>
        </p15:guide>
        <p15:guide id="2" pos="5511">
          <p15:clr>
            <a:srgbClr val="FBAE40"/>
          </p15:clr>
        </p15:guide>
        <p15:guide id="3" pos="249">
          <p15:clr>
            <a:srgbClr val="FBAE40"/>
          </p15:clr>
        </p15:guide>
        <p15:guide id="4" orient="horz" pos="411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60" name="Text Placeholder 2"/>
          <p:cNvSpPr>
            <a:spLocks noGrp="1"/>
          </p:cNvSpPr>
          <p:nvPr>
            <p:ph type="body" idx="1"/>
          </p:nvPr>
        </p:nvSpPr>
        <p:spPr bwMode="auto">
          <a:xfrm>
            <a:off x="395288" y="333375"/>
            <a:ext cx="8353425" cy="619124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1"/>
            <a:endParaRPr lang="en-US" dirty="0"/>
          </a:p>
        </p:txBody>
      </p:sp>
    </p:spTree>
    <p:extLst>
      <p:ext uri="{BB962C8B-B14F-4D97-AF65-F5344CB8AC3E}">
        <p14:creationId xmlns:p14="http://schemas.microsoft.com/office/powerpoint/2010/main" val="2635023368"/>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6" r:id="rId4"/>
    <p:sldLayoutId id="2147483672" r:id="rId5"/>
    <p:sldLayoutId id="2147483671" r:id="rId6"/>
    <p:sldLayoutId id="2147483675" r:id="rId7"/>
    <p:sldLayoutId id="2147483673" r:id="rId8"/>
    <p:sldLayoutId id="2147483674" r:id="rId9"/>
  </p:sldLayoutIdLst>
  <p:hf sldNum="0" hdr="0" dt="0"/>
  <p:txStyles>
    <p:titleStyle>
      <a:lvl1pPr algn="l" defTabSz="914258" rtl="0" eaLnBrk="1" fontAlgn="base" hangingPunct="1">
        <a:lnSpc>
          <a:spcPct val="100000"/>
        </a:lnSpc>
        <a:spcBef>
          <a:spcPct val="0"/>
        </a:spcBef>
        <a:spcAft>
          <a:spcPct val="0"/>
        </a:spcAft>
        <a:defRPr sz="3200" b="1" kern="1200">
          <a:solidFill>
            <a:srgbClr val="4967AA"/>
          </a:solidFill>
          <a:latin typeface="+mj-lt"/>
          <a:ea typeface="+mj-ea"/>
          <a:cs typeface="+mj-cs"/>
        </a:defRPr>
      </a:lvl1pPr>
      <a:lvl2pPr algn="l" defTabSz="914258" rtl="0" eaLnBrk="1" fontAlgn="base" hangingPunct="1">
        <a:lnSpc>
          <a:spcPts val="3050"/>
        </a:lnSpc>
        <a:spcBef>
          <a:spcPct val="0"/>
        </a:spcBef>
        <a:spcAft>
          <a:spcPct val="0"/>
        </a:spcAft>
        <a:defRPr sz="2200" b="1">
          <a:solidFill>
            <a:schemeClr val="tx2"/>
          </a:solidFill>
          <a:latin typeface="Arial" charset="0"/>
        </a:defRPr>
      </a:lvl2pPr>
      <a:lvl3pPr algn="l" defTabSz="914258" rtl="0" eaLnBrk="1" fontAlgn="base" hangingPunct="1">
        <a:lnSpc>
          <a:spcPts val="3050"/>
        </a:lnSpc>
        <a:spcBef>
          <a:spcPct val="0"/>
        </a:spcBef>
        <a:spcAft>
          <a:spcPct val="0"/>
        </a:spcAft>
        <a:defRPr sz="2200" b="1">
          <a:solidFill>
            <a:schemeClr val="tx2"/>
          </a:solidFill>
          <a:latin typeface="Arial" charset="0"/>
        </a:defRPr>
      </a:lvl3pPr>
      <a:lvl4pPr algn="l" defTabSz="914258" rtl="0" eaLnBrk="1" fontAlgn="base" hangingPunct="1">
        <a:lnSpc>
          <a:spcPts val="3050"/>
        </a:lnSpc>
        <a:spcBef>
          <a:spcPct val="0"/>
        </a:spcBef>
        <a:spcAft>
          <a:spcPct val="0"/>
        </a:spcAft>
        <a:defRPr sz="2200" b="1">
          <a:solidFill>
            <a:schemeClr val="tx2"/>
          </a:solidFill>
          <a:latin typeface="Arial" charset="0"/>
        </a:defRPr>
      </a:lvl4pPr>
      <a:lvl5pPr algn="l" defTabSz="914258" rtl="0" eaLnBrk="1" fontAlgn="base" hangingPunct="1">
        <a:lnSpc>
          <a:spcPts val="3050"/>
        </a:lnSpc>
        <a:spcBef>
          <a:spcPct val="0"/>
        </a:spcBef>
        <a:spcAft>
          <a:spcPct val="0"/>
        </a:spcAft>
        <a:defRPr sz="2200" b="1">
          <a:solidFill>
            <a:schemeClr val="tx2"/>
          </a:solidFill>
          <a:latin typeface="Arial" charset="0"/>
        </a:defRPr>
      </a:lvl5pPr>
      <a:lvl6pPr marL="410134" algn="l" rtl="0" eaLnBrk="1" fontAlgn="base" hangingPunct="1">
        <a:spcBef>
          <a:spcPct val="0"/>
        </a:spcBef>
        <a:spcAft>
          <a:spcPct val="0"/>
        </a:spcAft>
        <a:defRPr sz="2200" b="1">
          <a:solidFill>
            <a:schemeClr val="accent1"/>
          </a:solidFill>
          <a:latin typeface="Arial" charset="0"/>
        </a:defRPr>
      </a:lvl6pPr>
      <a:lvl7pPr marL="820269" algn="l" rtl="0" eaLnBrk="1" fontAlgn="base" hangingPunct="1">
        <a:spcBef>
          <a:spcPct val="0"/>
        </a:spcBef>
        <a:spcAft>
          <a:spcPct val="0"/>
        </a:spcAft>
        <a:defRPr sz="2200" b="1">
          <a:solidFill>
            <a:schemeClr val="accent1"/>
          </a:solidFill>
          <a:latin typeface="Arial" charset="0"/>
        </a:defRPr>
      </a:lvl7pPr>
      <a:lvl8pPr marL="1230403" algn="l" rtl="0" eaLnBrk="1" fontAlgn="base" hangingPunct="1">
        <a:spcBef>
          <a:spcPct val="0"/>
        </a:spcBef>
        <a:spcAft>
          <a:spcPct val="0"/>
        </a:spcAft>
        <a:defRPr sz="2200" b="1">
          <a:solidFill>
            <a:schemeClr val="accent1"/>
          </a:solidFill>
          <a:latin typeface="Arial" charset="0"/>
        </a:defRPr>
      </a:lvl8pPr>
      <a:lvl9pPr marL="1640536" algn="l" rtl="0" eaLnBrk="1" fontAlgn="base" hangingPunct="1">
        <a:spcBef>
          <a:spcPct val="0"/>
        </a:spcBef>
        <a:spcAft>
          <a:spcPct val="0"/>
        </a:spcAft>
        <a:defRPr sz="2200" b="1">
          <a:solidFill>
            <a:schemeClr val="accent1"/>
          </a:solidFill>
          <a:latin typeface="Arial" charset="0"/>
        </a:defRPr>
      </a:lvl9pPr>
    </p:titleStyle>
    <p:bodyStyle>
      <a:lvl1pPr marL="0" indent="0" algn="l" defTabSz="914258" rtl="0" eaLnBrk="1" fontAlgn="base" hangingPunct="1">
        <a:spcBef>
          <a:spcPct val="0"/>
        </a:spcBef>
        <a:spcAft>
          <a:spcPts val="300"/>
        </a:spcAft>
        <a:buFont typeface="Arial" charset="0"/>
        <a:defRPr lang="en-US" sz="2000" kern="1200" dirty="0">
          <a:solidFill>
            <a:schemeClr val="tx1"/>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p:bodyStyle>
    <p:otherStyle>
      <a:defPPr>
        <a:defRPr lang="en-US"/>
      </a:defPPr>
      <a:lvl1pPr marL="0" algn="l" defTabSz="820269" rtl="0" eaLnBrk="1" latinLnBrk="0" hangingPunct="1">
        <a:defRPr sz="1600" kern="1200">
          <a:solidFill>
            <a:schemeClr val="tx1"/>
          </a:solidFill>
          <a:latin typeface="+mn-lt"/>
          <a:ea typeface="+mn-ea"/>
          <a:cs typeface="+mn-cs"/>
        </a:defRPr>
      </a:lvl1pPr>
      <a:lvl2pPr marL="410134" algn="l" defTabSz="820269" rtl="0" eaLnBrk="1" latinLnBrk="0" hangingPunct="1">
        <a:defRPr sz="1600" kern="1200">
          <a:solidFill>
            <a:schemeClr val="tx1"/>
          </a:solidFill>
          <a:latin typeface="+mn-lt"/>
          <a:ea typeface="+mn-ea"/>
          <a:cs typeface="+mn-cs"/>
        </a:defRPr>
      </a:lvl2pPr>
      <a:lvl3pPr marL="820269" algn="l" defTabSz="820269" rtl="0" eaLnBrk="1" latinLnBrk="0" hangingPunct="1">
        <a:defRPr sz="1600" kern="1200">
          <a:solidFill>
            <a:schemeClr val="tx1"/>
          </a:solidFill>
          <a:latin typeface="+mn-lt"/>
          <a:ea typeface="+mn-ea"/>
          <a:cs typeface="+mn-cs"/>
        </a:defRPr>
      </a:lvl3pPr>
      <a:lvl4pPr marL="1230403" algn="l" defTabSz="820269" rtl="0" eaLnBrk="1" latinLnBrk="0" hangingPunct="1">
        <a:defRPr sz="1600" kern="1200">
          <a:solidFill>
            <a:schemeClr val="tx1"/>
          </a:solidFill>
          <a:latin typeface="+mn-lt"/>
          <a:ea typeface="+mn-ea"/>
          <a:cs typeface="+mn-cs"/>
        </a:defRPr>
      </a:lvl4pPr>
      <a:lvl5pPr marL="1640536" algn="l" defTabSz="820269" rtl="0" eaLnBrk="1" latinLnBrk="0" hangingPunct="1">
        <a:defRPr sz="1600" kern="1200">
          <a:solidFill>
            <a:schemeClr val="tx1"/>
          </a:solidFill>
          <a:latin typeface="+mn-lt"/>
          <a:ea typeface="+mn-ea"/>
          <a:cs typeface="+mn-cs"/>
        </a:defRPr>
      </a:lvl5pPr>
      <a:lvl6pPr marL="2050670" algn="l" defTabSz="820269" rtl="0" eaLnBrk="1" latinLnBrk="0" hangingPunct="1">
        <a:defRPr sz="1600" kern="1200">
          <a:solidFill>
            <a:schemeClr val="tx1"/>
          </a:solidFill>
          <a:latin typeface="+mn-lt"/>
          <a:ea typeface="+mn-ea"/>
          <a:cs typeface="+mn-cs"/>
        </a:defRPr>
      </a:lvl6pPr>
      <a:lvl7pPr marL="2460804" algn="l" defTabSz="820269" rtl="0" eaLnBrk="1" latinLnBrk="0" hangingPunct="1">
        <a:defRPr sz="1600" kern="1200">
          <a:solidFill>
            <a:schemeClr val="tx1"/>
          </a:solidFill>
          <a:latin typeface="+mn-lt"/>
          <a:ea typeface="+mn-ea"/>
          <a:cs typeface="+mn-cs"/>
        </a:defRPr>
      </a:lvl7pPr>
      <a:lvl8pPr marL="2870939" algn="l" defTabSz="820269" rtl="0" eaLnBrk="1" latinLnBrk="0" hangingPunct="1">
        <a:defRPr sz="1600" kern="1200">
          <a:solidFill>
            <a:schemeClr val="tx1"/>
          </a:solidFill>
          <a:latin typeface="+mn-lt"/>
          <a:ea typeface="+mn-ea"/>
          <a:cs typeface="+mn-cs"/>
        </a:defRPr>
      </a:lvl8pPr>
      <a:lvl9pPr marL="3281073" algn="l" defTabSz="820269"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7" y="178595"/>
            <a:ext cx="7804547" cy="151804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669727" y="1821657"/>
            <a:ext cx="7804547" cy="44201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37983" y="6509743"/>
            <a:ext cx="266098" cy="248658"/>
          </a:xfrm>
          <a:prstGeom prst="rect">
            <a:avLst/>
          </a:prstGeom>
          <a:ln w="12700">
            <a:miter lim="400000"/>
          </a:ln>
        </p:spPr>
        <p:txBody>
          <a:bodyPr wrap="none" lIns="50800" tIns="50800" rIns="50800" bIns="50800">
            <a:spAutoFit/>
          </a:bodyPr>
          <a:lstStyle>
            <a:lvl1pPr>
              <a:defRPr sz="949"/>
            </a:lvl1pPr>
          </a:lstStyle>
          <a:p>
            <a:fld id="{86CB4B4D-7CA3-9044-876B-883B54F8677D}" type="slidenum">
              <a:rPr/>
              <a:pPr/>
              <a:t>‹#›</a:t>
            </a:fld>
            <a:endParaRPr/>
          </a:p>
        </p:txBody>
      </p:sp>
    </p:spTree>
    <p:extLst>
      <p:ext uri="{BB962C8B-B14F-4D97-AF65-F5344CB8AC3E}">
        <p14:creationId xmlns:p14="http://schemas.microsoft.com/office/powerpoint/2010/main" val="125928370"/>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ransition spd="med"/>
  <p:txStyles>
    <p:titleStyle>
      <a:lvl1pPr marL="0" marR="0" indent="0" algn="ctr" defTabSz="308063" rtl="0" latinLnBrk="0">
        <a:lnSpc>
          <a:spcPct val="100000"/>
        </a:lnSpc>
        <a:spcBef>
          <a:spcPts val="0"/>
        </a:spcBef>
        <a:spcAft>
          <a:spcPts val="0"/>
        </a:spcAft>
        <a:buClrTx/>
        <a:buSzTx/>
        <a:buFontTx/>
        <a:buNone/>
        <a:tabLst/>
        <a:defRPr sz="4219" b="0" i="0" u="none" strike="noStrike" cap="none" spc="0" baseline="0">
          <a:ln>
            <a:noFill/>
          </a:ln>
          <a:solidFill>
            <a:srgbClr val="FF2600"/>
          </a:solidFill>
          <a:uFillTx/>
          <a:latin typeface="+mn-lt"/>
          <a:ea typeface="+mn-ea"/>
          <a:cs typeface="+mn-cs"/>
          <a:sym typeface="Helvetica Light"/>
        </a:defRPr>
      </a:lvl1pPr>
      <a:lvl2pPr marL="0" marR="0" indent="120547" algn="ctr" defTabSz="308063" rtl="0" latinLnBrk="0">
        <a:lnSpc>
          <a:spcPct val="100000"/>
        </a:lnSpc>
        <a:spcBef>
          <a:spcPts val="0"/>
        </a:spcBef>
        <a:spcAft>
          <a:spcPts val="0"/>
        </a:spcAft>
        <a:buClrTx/>
        <a:buSzTx/>
        <a:buFontTx/>
        <a:buNone/>
        <a:tabLst/>
        <a:defRPr sz="4219" b="0" i="0" u="none" strike="noStrike" cap="none" spc="0" baseline="0">
          <a:ln>
            <a:noFill/>
          </a:ln>
          <a:solidFill>
            <a:srgbClr val="FF2600"/>
          </a:solidFill>
          <a:uFillTx/>
          <a:latin typeface="+mn-lt"/>
          <a:ea typeface="+mn-ea"/>
          <a:cs typeface="+mn-cs"/>
          <a:sym typeface="Helvetica Light"/>
        </a:defRPr>
      </a:lvl2pPr>
      <a:lvl3pPr marL="0" marR="0" indent="241093" algn="ctr" defTabSz="308063" rtl="0" latinLnBrk="0">
        <a:lnSpc>
          <a:spcPct val="100000"/>
        </a:lnSpc>
        <a:spcBef>
          <a:spcPts val="0"/>
        </a:spcBef>
        <a:spcAft>
          <a:spcPts val="0"/>
        </a:spcAft>
        <a:buClrTx/>
        <a:buSzTx/>
        <a:buFontTx/>
        <a:buNone/>
        <a:tabLst/>
        <a:defRPr sz="4219" b="0" i="0" u="none" strike="noStrike" cap="none" spc="0" baseline="0">
          <a:ln>
            <a:noFill/>
          </a:ln>
          <a:solidFill>
            <a:srgbClr val="FF2600"/>
          </a:solidFill>
          <a:uFillTx/>
          <a:latin typeface="+mn-lt"/>
          <a:ea typeface="+mn-ea"/>
          <a:cs typeface="+mn-cs"/>
          <a:sym typeface="Helvetica Light"/>
        </a:defRPr>
      </a:lvl3pPr>
      <a:lvl4pPr marL="0" marR="0" indent="361640" algn="ctr" defTabSz="308063" rtl="0" latinLnBrk="0">
        <a:lnSpc>
          <a:spcPct val="100000"/>
        </a:lnSpc>
        <a:spcBef>
          <a:spcPts val="0"/>
        </a:spcBef>
        <a:spcAft>
          <a:spcPts val="0"/>
        </a:spcAft>
        <a:buClrTx/>
        <a:buSzTx/>
        <a:buFontTx/>
        <a:buNone/>
        <a:tabLst/>
        <a:defRPr sz="4219" b="0" i="0" u="none" strike="noStrike" cap="none" spc="0" baseline="0">
          <a:ln>
            <a:noFill/>
          </a:ln>
          <a:solidFill>
            <a:srgbClr val="FF2600"/>
          </a:solidFill>
          <a:uFillTx/>
          <a:latin typeface="+mn-lt"/>
          <a:ea typeface="+mn-ea"/>
          <a:cs typeface="+mn-cs"/>
          <a:sym typeface="Helvetica Light"/>
        </a:defRPr>
      </a:lvl4pPr>
      <a:lvl5pPr marL="0" marR="0" indent="482186" algn="ctr" defTabSz="308063" rtl="0" latinLnBrk="0">
        <a:lnSpc>
          <a:spcPct val="100000"/>
        </a:lnSpc>
        <a:spcBef>
          <a:spcPts val="0"/>
        </a:spcBef>
        <a:spcAft>
          <a:spcPts val="0"/>
        </a:spcAft>
        <a:buClrTx/>
        <a:buSzTx/>
        <a:buFontTx/>
        <a:buNone/>
        <a:tabLst/>
        <a:defRPr sz="4219" b="0" i="0" u="none" strike="noStrike" cap="none" spc="0" baseline="0">
          <a:ln>
            <a:noFill/>
          </a:ln>
          <a:solidFill>
            <a:srgbClr val="FF2600"/>
          </a:solidFill>
          <a:uFillTx/>
          <a:latin typeface="+mn-lt"/>
          <a:ea typeface="+mn-ea"/>
          <a:cs typeface="+mn-cs"/>
          <a:sym typeface="Helvetica Light"/>
        </a:defRPr>
      </a:lvl5pPr>
      <a:lvl6pPr marL="0" marR="0" indent="602732" algn="ctr" defTabSz="308063" rtl="0" latinLnBrk="0">
        <a:lnSpc>
          <a:spcPct val="100000"/>
        </a:lnSpc>
        <a:spcBef>
          <a:spcPts val="0"/>
        </a:spcBef>
        <a:spcAft>
          <a:spcPts val="0"/>
        </a:spcAft>
        <a:buClrTx/>
        <a:buSzTx/>
        <a:buFontTx/>
        <a:buNone/>
        <a:tabLst/>
        <a:defRPr sz="4219" b="0" i="0" u="none" strike="noStrike" cap="none" spc="0" baseline="0">
          <a:ln>
            <a:noFill/>
          </a:ln>
          <a:solidFill>
            <a:srgbClr val="FF2600"/>
          </a:solidFill>
          <a:uFillTx/>
          <a:latin typeface="+mn-lt"/>
          <a:ea typeface="+mn-ea"/>
          <a:cs typeface="+mn-cs"/>
          <a:sym typeface="Helvetica Light"/>
        </a:defRPr>
      </a:lvl6pPr>
      <a:lvl7pPr marL="0" marR="0" indent="723279" algn="ctr" defTabSz="308063" rtl="0" latinLnBrk="0">
        <a:lnSpc>
          <a:spcPct val="100000"/>
        </a:lnSpc>
        <a:spcBef>
          <a:spcPts val="0"/>
        </a:spcBef>
        <a:spcAft>
          <a:spcPts val="0"/>
        </a:spcAft>
        <a:buClrTx/>
        <a:buSzTx/>
        <a:buFontTx/>
        <a:buNone/>
        <a:tabLst/>
        <a:defRPr sz="4219" b="0" i="0" u="none" strike="noStrike" cap="none" spc="0" baseline="0">
          <a:ln>
            <a:noFill/>
          </a:ln>
          <a:solidFill>
            <a:srgbClr val="FF2600"/>
          </a:solidFill>
          <a:uFillTx/>
          <a:latin typeface="+mn-lt"/>
          <a:ea typeface="+mn-ea"/>
          <a:cs typeface="+mn-cs"/>
          <a:sym typeface="Helvetica Light"/>
        </a:defRPr>
      </a:lvl7pPr>
      <a:lvl8pPr marL="0" marR="0" indent="843826" algn="ctr" defTabSz="308063" rtl="0" latinLnBrk="0">
        <a:lnSpc>
          <a:spcPct val="100000"/>
        </a:lnSpc>
        <a:spcBef>
          <a:spcPts val="0"/>
        </a:spcBef>
        <a:spcAft>
          <a:spcPts val="0"/>
        </a:spcAft>
        <a:buClrTx/>
        <a:buSzTx/>
        <a:buFontTx/>
        <a:buNone/>
        <a:tabLst/>
        <a:defRPr sz="4219" b="0" i="0" u="none" strike="noStrike" cap="none" spc="0" baseline="0">
          <a:ln>
            <a:noFill/>
          </a:ln>
          <a:solidFill>
            <a:srgbClr val="FF2600"/>
          </a:solidFill>
          <a:uFillTx/>
          <a:latin typeface="+mn-lt"/>
          <a:ea typeface="+mn-ea"/>
          <a:cs typeface="+mn-cs"/>
          <a:sym typeface="Helvetica Light"/>
        </a:defRPr>
      </a:lvl8pPr>
      <a:lvl9pPr marL="0" marR="0" indent="964372" algn="ctr" defTabSz="308063" rtl="0" latinLnBrk="0">
        <a:lnSpc>
          <a:spcPct val="100000"/>
        </a:lnSpc>
        <a:spcBef>
          <a:spcPts val="0"/>
        </a:spcBef>
        <a:spcAft>
          <a:spcPts val="0"/>
        </a:spcAft>
        <a:buClrTx/>
        <a:buSzTx/>
        <a:buFontTx/>
        <a:buNone/>
        <a:tabLst/>
        <a:defRPr sz="4219" b="0" i="0" u="none" strike="noStrike" cap="none" spc="0" baseline="0">
          <a:ln>
            <a:noFill/>
          </a:ln>
          <a:solidFill>
            <a:srgbClr val="FF2600"/>
          </a:solidFill>
          <a:uFillTx/>
          <a:latin typeface="+mn-lt"/>
          <a:ea typeface="+mn-ea"/>
          <a:cs typeface="+mn-cs"/>
          <a:sym typeface="Helvetica Light"/>
        </a:defRPr>
      </a:lvl9pPr>
    </p:titleStyle>
    <p:bodyStyle>
      <a:lvl1pPr marL="234396" marR="0" indent="-234396" algn="l" defTabSz="308063" rtl="0" latinLnBrk="0">
        <a:lnSpc>
          <a:spcPct val="100000"/>
        </a:lnSpc>
        <a:spcBef>
          <a:spcPts val="2215"/>
        </a:spcBef>
        <a:spcAft>
          <a:spcPts val="0"/>
        </a:spcAft>
        <a:buClrTx/>
        <a:buSzPct val="75000"/>
        <a:buFontTx/>
        <a:buChar char="•"/>
        <a:tabLst/>
        <a:defRPr sz="2004" b="0" i="0" u="none" strike="noStrike" cap="none" spc="0" baseline="0">
          <a:ln>
            <a:noFill/>
          </a:ln>
          <a:solidFill>
            <a:srgbClr val="FFFFFF"/>
          </a:solidFill>
          <a:uFillTx/>
          <a:latin typeface="+mn-lt"/>
          <a:ea typeface="+mn-ea"/>
          <a:cs typeface="+mn-cs"/>
          <a:sym typeface="Helvetica Light"/>
        </a:defRPr>
      </a:lvl1pPr>
      <a:lvl2pPr marL="468792" marR="0" indent="-234396" algn="l" defTabSz="308063" rtl="0" latinLnBrk="0">
        <a:lnSpc>
          <a:spcPct val="100000"/>
        </a:lnSpc>
        <a:spcBef>
          <a:spcPts val="2215"/>
        </a:spcBef>
        <a:spcAft>
          <a:spcPts val="0"/>
        </a:spcAft>
        <a:buClrTx/>
        <a:buSzPct val="75000"/>
        <a:buFontTx/>
        <a:buChar char="•"/>
        <a:tabLst/>
        <a:defRPr sz="2004" b="0" i="0" u="none" strike="noStrike" cap="none" spc="0" baseline="0">
          <a:ln>
            <a:noFill/>
          </a:ln>
          <a:solidFill>
            <a:srgbClr val="FFFFFF"/>
          </a:solidFill>
          <a:uFillTx/>
          <a:latin typeface="+mn-lt"/>
          <a:ea typeface="+mn-ea"/>
          <a:cs typeface="+mn-cs"/>
          <a:sym typeface="Helvetica Light"/>
        </a:defRPr>
      </a:lvl2pPr>
      <a:lvl3pPr marL="703188" marR="0" indent="-234396" algn="l" defTabSz="308063" rtl="0" latinLnBrk="0">
        <a:lnSpc>
          <a:spcPct val="100000"/>
        </a:lnSpc>
        <a:spcBef>
          <a:spcPts val="2215"/>
        </a:spcBef>
        <a:spcAft>
          <a:spcPts val="0"/>
        </a:spcAft>
        <a:buClrTx/>
        <a:buSzPct val="75000"/>
        <a:buFontTx/>
        <a:buChar char="•"/>
        <a:tabLst/>
        <a:defRPr sz="2004" b="0" i="0" u="none" strike="noStrike" cap="none" spc="0" baseline="0">
          <a:ln>
            <a:noFill/>
          </a:ln>
          <a:solidFill>
            <a:srgbClr val="FFFFFF"/>
          </a:solidFill>
          <a:uFillTx/>
          <a:latin typeface="+mn-lt"/>
          <a:ea typeface="+mn-ea"/>
          <a:cs typeface="+mn-cs"/>
          <a:sym typeface="Helvetica Light"/>
        </a:defRPr>
      </a:lvl3pPr>
      <a:lvl4pPr marL="937584" marR="0" indent="-234396" algn="l" defTabSz="308063" rtl="0" latinLnBrk="0">
        <a:lnSpc>
          <a:spcPct val="100000"/>
        </a:lnSpc>
        <a:spcBef>
          <a:spcPts val="2215"/>
        </a:spcBef>
        <a:spcAft>
          <a:spcPts val="0"/>
        </a:spcAft>
        <a:buClrTx/>
        <a:buSzPct val="75000"/>
        <a:buFontTx/>
        <a:buChar char="•"/>
        <a:tabLst/>
        <a:defRPr sz="2004" b="0" i="0" u="none" strike="noStrike" cap="none" spc="0" baseline="0">
          <a:ln>
            <a:noFill/>
          </a:ln>
          <a:solidFill>
            <a:srgbClr val="FFFFFF"/>
          </a:solidFill>
          <a:uFillTx/>
          <a:latin typeface="+mn-lt"/>
          <a:ea typeface="+mn-ea"/>
          <a:cs typeface="+mn-cs"/>
          <a:sym typeface="Helvetica Light"/>
        </a:defRPr>
      </a:lvl4pPr>
      <a:lvl5pPr marL="1171980" marR="0" indent="-234396" algn="l" defTabSz="308063" rtl="0" latinLnBrk="0">
        <a:lnSpc>
          <a:spcPct val="100000"/>
        </a:lnSpc>
        <a:spcBef>
          <a:spcPts val="2215"/>
        </a:spcBef>
        <a:spcAft>
          <a:spcPts val="0"/>
        </a:spcAft>
        <a:buClrTx/>
        <a:buSzPct val="75000"/>
        <a:buFontTx/>
        <a:buChar char="•"/>
        <a:tabLst/>
        <a:defRPr sz="2004" b="0" i="0" u="none" strike="noStrike" cap="none" spc="0" baseline="0">
          <a:ln>
            <a:noFill/>
          </a:ln>
          <a:solidFill>
            <a:srgbClr val="FFFFFF"/>
          </a:solidFill>
          <a:uFillTx/>
          <a:latin typeface="+mn-lt"/>
          <a:ea typeface="+mn-ea"/>
          <a:cs typeface="+mn-cs"/>
          <a:sym typeface="Helvetica Light"/>
        </a:defRPr>
      </a:lvl5pPr>
      <a:lvl6pPr marL="1406376" marR="0" indent="-234396" algn="l" defTabSz="308063" rtl="0" latinLnBrk="0">
        <a:lnSpc>
          <a:spcPct val="100000"/>
        </a:lnSpc>
        <a:spcBef>
          <a:spcPts val="2215"/>
        </a:spcBef>
        <a:spcAft>
          <a:spcPts val="0"/>
        </a:spcAft>
        <a:buClrTx/>
        <a:buSzPct val="75000"/>
        <a:buFontTx/>
        <a:buChar char="•"/>
        <a:tabLst/>
        <a:defRPr sz="2004" b="0" i="0" u="none" strike="noStrike" cap="none" spc="0" baseline="0">
          <a:ln>
            <a:noFill/>
          </a:ln>
          <a:solidFill>
            <a:srgbClr val="FFFFFF"/>
          </a:solidFill>
          <a:uFillTx/>
          <a:latin typeface="+mn-lt"/>
          <a:ea typeface="+mn-ea"/>
          <a:cs typeface="+mn-cs"/>
          <a:sym typeface="Helvetica Light"/>
        </a:defRPr>
      </a:lvl6pPr>
      <a:lvl7pPr marL="1640772" marR="0" indent="-234396" algn="l" defTabSz="308063" rtl="0" latinLnBrk="0">
        <a:lnSpc>
          <a:spcPct val="100000"/>
        </a:lnSpc>
        <a:spcBef>
          <a:spcPts val="2215"/>
        </a:spcBef>
        <a:spcAft>
          <a:spcPts val="0"/>
        </a:spcAft>
        <a:buClrTx/>
        <a:buSzPct val="75000"/>
        <a:buFontTx/>
        <a:buChar char="•"/>
        <a:tabLst/>
        <a:defRPr sz="2004" b="0" i="0" u="none" strike="noStrike" cap="none" spc="0" baseline="0">
          <a:ln>
            <a:noFill/>
          </a:ln>
          <a:solidFill>
            <a:srgbClr val="FFFFFF"/>
          </a:solidFill>
          <a:uFillTx/>
          <a:latin typeface="+mn-lt"/>
          <a:ea typeface="+mn-ea"/>
          <a:cs typeface="+mn-cs"/>
          <a:sym typeface="Helvetica Light"/>
        </a:defRPr>
      </a:lvl7pPr>
      <a:lvl8pPr marL="1875168" marR="0" indent="-234396" algn="l" defTabSz="308063" rtl="0" latinLnBrk="0">
        <a:lnSpc>
          <a:spcPct val="100000"/>
        </a:lnSpc>
        <a:spcBef>
          <a:spcPts val="2215"/>
        </a:spcBef>
        <a:spcAft>
          <a:spcPts val="0"/>
        </a:spcAft>
        <a:buClrTx/>
        <a:buSzPct val="75000"/>
        <a:buFontTx/>
        <a:buChar char="•"/>
        <a:tabLst/>
        <a:defRPr sz="2004" b="0" i="0" u="none" strike="noStrike" cap="none" spc="0" baseline="0">
          <a:ln>
            <a:noFill/>
          </a:ln>
          <a:solidFill>
            <a:srgbClr val="FFFFFF"/>
          </a:solidFill>
          <a:uFillTx/>
          <a:latin typeface="+mn-lt"/>
          <a:ea typeface="+mn-ea"/>
          <a:cs typeface="+mn-cs"/>
          <a:sym typeface="Helvetica Light"/>
        </a:defRPr>
      </a:lvl8pPr>
      <a:lvl9pPr marL="2109564" marR="0" indent="-234396" algn="l" defTabSz="308063" rtl="0" latinLnBrk="0">
        <a:lnSpc>
          <a:spcPct val="100000"/>
        </a:lnSpc>
        <a:spcBef>
          <a:spcPts val="2215"/>
        </a:spcBef>
        <a:spcAft>
          <a:spcPts val="0"/>
        </a:spcAft>
        <a:buClrTx/>
        <a:buSzPct val="75000"/>
        <a:buFontTx/>
        <a:buChar char="•"/>
        <a:tabLst/>
        <a:defRPr sz="2004"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308063"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1pPr>
      <a:lvl2pPr marL="0" marR="0" indent="120547" algn="ctr" defTabSz="308063"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2pPr>
      <a:lvl3pPr marL="0" marR="0" indent="241093" algn="ctr" defTabSz="308063"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3pPr>
      <a:lvl4pPr marL="0" marR="0" indent="361640" algn="ctr" defTabSz="308063"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4pPr>
      <a:lvl5pPr marL="0" marR="0" indent="482186" algn="ctr" defTabSz="308063"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5pPr>
      <a:lvl6pPr marL="0" marR="0" indent="602732" algn="ctr" defTabSz="308063"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6pPr>
      <a:lvl7pPr marL="0" marR="0" indent="723279" algn="ctr" defTabSz="308063"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7pPr>
      <a:lvl8pPr marL="0" marR="0" indent="843826" algn="ctr" defTabSz="308063"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8pPr>
      <a:lvl9pPr marL="0" marR="0" indent="964372" algn="ctr" defTabSz="308063"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086/688650"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hyperlink" Target="https://doi.org/10.1086/688650"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oi.org/10.1086/688650"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086/688650"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i.org/10.1086/688650"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i.org/10.1086/688650"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5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075648"/>
            <a:ext cx="5634626" cy="3073432"/>
          </a:xfrm>
          <a:prstGeom prst="rect">
            <a:avLst/>
          </a:prstGeom>
        </p:spPr>
      </p:pic>
      <p:sp>
        <p:nvSpPr>
          <p:cNvPr id="3" name="Text Placeholder 2"/>
          <p:cNvSpPr>
            <a:spLocks noGrp="1"/>
          </p:cNvSpPr>
          <p:nvPr>
            <p:ph type="body" sz="quarter" idx="11"/>
          </p:nvPr>
        </p:nvSpPr>
        <p:spPr>
          <a:xfrm>
            <a:off x="395288" y="4725144"/>
            <a:ext cx="8353425" cy="648072"/>
          </a:xfrm>
        </p:spPr>
        <p:txBody>
          <a:bodyPr/>
          <a:lstStyle/>
          <a:p>
            <a:r>
              <a:rPr lang="da-DK" sz="5000" noProof="0" dirty="0">
                <a:latin typeface="CBS NEW" panose="02000506080000020004" pitchFamily="2" charset="0"/>
              </a:rPr>
              <a:t>Sammenhængskraft og alliancer</a:t>
            </a:r>
          </a:p>
        </p:txBody>
      </p:sp>
      <p:sp>
        <p:nvSpPr>
          <p:cNvPr id="4" name="Text Placeholder 3"/>
          <p:cNvSpPr>
            <a:spLocks noGrp="1"/>
          </p:cNvSpPr>
          <p:nvPr>
            <p:ph type="body" sz="quarter" idx="12"/>
          </p:nvPr>
        </p:nvSpPr>
        <p:spPr>
          <a:xfrm>
            <a:off x="395288" y="5373216"/>
            <a:ext cx="8353425" cy="503709"/>
          </a:xfrm>
        </p:spPr>
        <p:txBody>
          <a:bodyPr/>
          <a:lstStyle/>
          <a:p>
            <a:r>
              <a:rPr lang="da-DK" noProof="0" dirty="0">
                <a:latin typeface="CBS NEW" panose="02000506080000020004" pitchFamily="2" charset="0"/>
              </a:rPr>
              <a:t>Lasse Folke Henriksen</a:t>
            </a:r>
          </a:p>
          <a:p>
            <a:r>
              <a:rPr lang="da-DK" noProof="0" dirty="0">
                <a:latin typeface="CBS NEW" panose="02000506080000020004" pitchFamily="2" charset="0"/>
              </a:rPr>
              <a:t>Lektor ved Department of Organization, Copenhagen Business School</a:t>
            </a:r>
          </a:p>
          <a:p>
            <a:endParaRPr lang="da-DK" noProof="0" dirty="0"/>
          </a:p>
        </p:txBody>
      </p:sp>
      <p:cxnSp>
        <p:nvCxnSpPr>
          <p:cNvPr id="7" name="Straight Connector 6"/>
          <p:cNvCxnSpPr/>
          <p:nvPr/>
        </p:nvCxnSpPr>
        <p:spPr>
          <a:xfrm>
            <a:off x="395288" y="1052736"/>
            <a:ext cx="7993136"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8" name="Text Placeholder 2"/>
          <p:cNvSpPr txBox="1">
            <a:spLocks/>
          </p:cNvSpPr>
          <p:nvPr/>
        </p:nvSpPr>
        <p:spPr bwMode="auto">
          <a:xfrm>
            <a:off x="395536" y="4725145"/>
            <a:ext cx="8353425" cy="57606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defTabSz="914258" rtl="0" eaLnBrk="1" fontAlgn="base" hangingPunct="1">
              <a:lnSpc>
                <a:spcPct val="80000"/>
              </a:lnSpc>
              <a:spcBef>
                <a:spcPct val="0"/>
              </a:spcBef>
              <a:spcAft>
                <a:spcPts val="300"/>
              </a:spcAft>
              <a:buFont typeface="Arial" charset="0"/>
              <a:defRPr lang="en-US" sz="36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endParaRPr lang="da-DK" sz="2800" dirty="0">
              <a:latin typeface="CBS NEW" panose="02000506080000020004" pitchFamily="2" charset="0"/>
            </a:endParaRPr>
          </a:p>
        </p:txBody>
      </p:sp>
      <p:sp>
        <p:nvSpPr>
          <p:cNvPr id="9" name="Text Placeholder 8">
            <a:extLst>
              <a:ext uri="{FF2B5EF4-FFF2-40B4-BE49-F238E27FC236}">
                <a16:creationId xmlns:a16="http://schemas.microsoft.com/office/drawing/2014/main" id="{9BCFBDD3-5028-0B95-3A2B-57D5BCEEEB59}"/>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322925922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800" noProof="0" dirty="0">
                <a:latin typeface="CBS NEW" panose="02000506080000020004" pitchFamily="2" charset="0"/>
              </a:rPr>
              <a:t>Broer I</a:t>
            </a:r>
          </a:p>
        </p:txBody>
      </p:sp>
      <p:sp>
        <p:nvSpPr>
          <p:cNvPr id="3" name="Content Placeholder 2"/>
          <p:cNvSpPr>
            <a:spLocks noGrp="1"/>
          </p:cNvSpPr>
          <p:nvPr>
            <p:ph sz="quarter" idx="11"/>
          </p:nvPr>
        </p:nvSpPr>
        <p:spPr>
          <a:xfrm>
            <a:off x="185088" y="1705341"/>
            <a:ext cx="3960687" cy="5139531"/>
          </a:xfrm>
        </p:spPr>
        <p:txBody>
          <a:bodyPr>
            <a:normAutofit/>
          </a:bodyPr>
          <a:lstStyle/>
          <a:p>
            <a:pPr marL="571500" indent="-571500">
              <a:buFont typeface="CBS NEW" panose="02000506080000020004" pitchFamily="2" charset="0"/>
              <a:buChar char="—"/>
            </a:pPr>
            <a:r>
              <a:rPr lang="da-DK" sz="2800" noProof="0" dirty="0">
                <a:latin typeface="CBS NEW" panose="02000506080000020004" pitchFamily="2" charset="0"/>
              </a:rPr>
              <a:t>Bridge: ”</a:t>
            </a:r>
            <a:r>
              <a:rPr lang="da-DK" sz="2800" noProof="0" dirty="0" err="1">
                <a:latin typeface="CBS NEW" panose="02000506080000020004" pitchFamily="2" charset="0"/>
              </a:rPr>
              <a:t>this</a:t>
            </a:r>
            <a:r>
              <a:rPr lang="da-DK" sz="2800" noProof="0" dirty="0">
                <a:latin typeface="CBS NEW" panose="02000506080000020004" pitchFamily="2" charset="0"/>
              </a:rPr>
              <a:t> is a line in a </a:t>
            </a:r>
            <a:r>
              <a:rPr lang="da-DK" sz="2800" noProof="0" dirty="0" err="1">
                <a:latin typeface="CBS NEW" panose="02000506080000020004" pitchFamily="2" charset="0"/>
              </a:rPr>
              <a:t>network</a:t>
            </a:r>
            <a:r>
              <a:rPr lang="da-DK" sz="2800" noProof="0" dirty="0">
                <a:latin typeface="CBS NEW" panose="02000506080000020004" pitchFamily="2" charset="0"/>
              </a:rPr>
              <a:t> </a:t>
            </a:r>
            <a:r>
              <a:rPr lang="da-DK" sz="2800" noProof="0" dirty="0" err="1">
                <a:latin typeface="CBS NEW" panose="02000506080000020004" pitchFamily="2" charset="0"/>
              </a:rPr>
              <a:t>which</a:t>
            </a:r>
            <a:r>
              <a:rPr lang="da-DK" sz="2800" noProof="0" dirty="0">
                <a:latin typeface="CBS NEW" panose="02000506080000020004" pitchFamily="2" charset="0"/>
              </a:rPr>
              <a:t> provides the </a:t>
            </a:r>
            <a:r>
              <a:rPr lang="da-DK" sz="2800" noProof="0" dirty="0" err="1">
                <a:latin typeface="CBS NEW" panose="02000506080000020004" pitchFamily="2" charset="0"/>
              </a:rPr>
              <a:t>only</a:t>
            </a:r>
            <a:r>
              <a:rPr lang="da-DK" sz="2800" noProof="0" dirty="0">
                <a:latin typeface="CBS NEW" panose="02000506080000020004" pitchFamily="2" charset="0"/>
              </a:rPr>
              <a:t> </a:t>
            </a:r>
            <a:r>
              <a:rPr lang="da-DK" sz="2800" noProof="0" dirty="0" err="1">
                <a:latin typeface="CBS NEW" panose="02000506080000020004" pitchFamily="2" charset="0"/>
              </a:rPr>
              <a:t>path</a:t>
            </a:r>
            <a:r>
              <a:rPr lang="da-DK" sz="2800" noProof="0" dirty="0">
                <a:latin typeface="CBS NEW" panose="02000506080000020004" pitchFamily="2" charset="0"/>
              </a:rPr>
              <a:t> </a:t>
            </a:r>
            <a:r>
              <a:rPr lang="da-DK" sz="2800" noProof="0" dirty="0" err="1">
                <a:latin typeface="CBS NEW" panose="02000506080000020004" pitchFamily="2" charset="0"/>
              </a:rPr>
              <a:t>between</a:t>
            </a:r>
            <a:r>
              <a:rPr lang="da-DK" sz="2800" noProof="0" dirty="0">
                <a:latin typeface="CBS NEW" panose="02000506080000020004" pitchFamily="2" charset="0"/>
              </a:rPr>
              <a:t> </a:t>
            </a:r>
            <a:r>
              <a:rPr lang="da-DK" sz="2800" noProof="0" dirty="0" err="1">
                <a:latin typeface="CBS NEW" panose="02000506080000020004" pitchFamily="2" charset="0"/>
              </a:rPr>
              <a:t>two</a:t>
            </a:r>
            <a:r>
              <a:rPr lang="da-DK" sz="2800" noProof="0" dirty="0">
                <a:latin typeface="CBS NEW" panose="02000506080000020004" pitchFamily="2" charset="0"/>
              </a:rPr>
              <a:t> points”</a:t>
            </a:r>
          </a:p>
          <a:p>
            <a:pPr marL="753781" lvl="1" indent="-571500">
              <a:buFont typeface="CBS NEW" panose="02000506080000020004" pitchFamily="2" charset="0"/>
              <a:buChar char="—"/>
            </a:pPr>
            <a:r>
              <a:rPr lang="da-DK" sz="2800" noProof="0" dirty="0">
                <a:latin typeface="CBS NEW" panose="02000506080000020004" pitchFamily="2" charset="0"/>
              </a:rPr>
              <a:t>En bro kan kun være en kort forbindelse</a:t>
            </a:r>
          </a:p>
          <a:p>
            <a:pPr marL="1111225" lvl="3" indent="-571500">
              <a:buFont typeface="CBS NEW" panose="02000506080000020004" pitchFamily="2" charset="0"/>
              <a:buChar char="—"/>
            </a:pPr>
            <a:r>
              <a:rPr lang="da-DK" sz="2800" noProof="0" dirty="0">
                <a:latin typeface="CBS NEW" panose="02000506080000020004" pitchFamily="2" charset="0"/>
              </a:rPr>
              <a:t>Jf. Transmissions-omkostninger</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5775" y="1844824"/>
            <a:ext cx="4870625" cy="4092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56450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800" noProof="0" dirty="0">
                <a:latin typeface="CBS NEW" panose="02000506080000020004" pitchFamily="2" charset="0"/>
              </a:rPr>
              <a:t>Broer II</a:t>
            </a:r>
          </a:p>
        </p:txBody>
      </p:sp>
      <p:sp>
        <p:nvSpPr>
          <p:cNvPr id="3" name="Content Placeholder 2"/>
          <p:cNvSpPr>
            <a:spLocks noGrp="1"/>
          </p:cNvSpPr>
          <p:nvPr>
            <p:ph sz="quarter" idx="11"/>
          </p:nvPr>
        </p:nvSpPr>
        <p:spPr>
          <a:xfrm>
            <a:off x="395288" y="1385094"/>
            <a:ext cx="3986606" cy="5139531"/>
          </a:xfrm>
        </p:spPr>
        <p:txBody>
          <a:bodyPr>
            <a:normAutofit/>
          </a:bodyPr>
          <a:lstStyle/>
          <a:p>
            <a:pPr marL="571500" indent="-571500">
              <a:buFont typeface="CBS NEW" panose="02000506080000020004" pitchFamily="2" charset="0"/>
              <a:buChar char="—"/>
            </a:pPr>
            <a:r>
              <a:rPr lang="da-DK" sz="2600" noProof="0" dirty="0">
                <a:latin typeface="CBS NEW" panose="02000506080000020004" pitchFamily="2" charset="0"/>
              </a:rPr>
              <a:t>Broer er altså:</a:t>
            </a:r>
          </a:p>
          <a:p>
            <a:pPr marL="753781" lvl="1" indent="-571500">
              <a:buFont typeface="CBS NEW" panose="02000506080000020004" pitchFamily="2" charset="0"/>
              <a:buChar char="—"/>
            </a:pPr>
            <a:r>
              <a:rPr lang="da-DK" sz="2600" noProof="0" dirty="0">
                <a:latin typeface="CBS NEW" panose="02000506080000020004" pitchFamily="2" charset="0"/>
              </a:rPr>
              <a:t>Unikke stier mellem aktørpar (og dermed centrale i diffusionsprocesser)</a:t>
            </a:r>
          </a:p>
          <a:p>
            <a:pPr marL="753781" lvl="1" indent="-571500">
              <a:buFont typeface="CBS NEW" panose="02000506080000020004" pitchFamily="2" charset="0"/>
              <a:buChar char="—"/>
            </a:pPr>
            <a:r>
              <a:rPr lang="da-DK" sz="2600" noProof="0" dirty="0">
                <a:latin typeface="CBS NEW" panose="02000506080000020004" pitchFamily="2" charset="0"/>
              </a:rPr>
              <a:t>Aldrig stærke bånd</a:t>
            </a:r>
          </a:p>
          <a:p>
            <a:pPr marL="1283539" lvl="4" indent="-571500">
              <a:buFont typeface="CBS NEW" panose="02000506080000020004" pitchFamily="2" charset="0"/>
              <a:buChar char="—"/>
            </a:pPr>
            <a:r>
              <a:rPr lang="da-DK" sz="2600" noProof="0" dirty="0">
                <a:latin typeface="CBS NEW" panose="02000506080000020004" pitchFamily="2" charset="0"/>
              </a:rPr>
              <a:t>Stærke bånd fører til lukkede trekanter</a:t>
            </a:r>
          </a:p>
          <a:p>
            <a:pPr marL="571500" indent="-571500">
              <a:buFont typeface="CBS NEW" panose="02000506080000020004" pitchFamily="2" charset="0"/>
              <a:buChar char="—"/>
            </a:pPr>
            <a:r>
              <a:rPr lang="da-DK" sz="2600" noProof="0" dirty="0">
                <a:latin typeface="CBS NEW" panose="02000506080000020004" pitchFamily="2" charset="0"/>
              </a:rPr>
              <a:t>Derfor: Broer er altid svage bånd (men svage bånd er ikke altid broer)</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895" y="1844824"/>
            <a:ext cx="4870625" cy="4092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8483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288" y="476671"/>
            <a:ext cx="5761037" cy="575841"/>
          </a:xfrm>
        </p:spPr>
        <p:txBody>
          <a:bodyPr>
            <a:noAutofit/>
          </a:bodyPr>
          <a:lstStyle/>
          <a:p>
            <a:r>
              <a:rPr lang="da-DK" sz="3000" noProof="0" dirty="0">
                <a:latin typeface="CBS NEW" panose="02000506080000020004" pitchFamily="2" charset="0"/>
              </a:rPr>
              <a:t>Svage bånd og sammenhængskraft </a:t>
            </a:r>
          </a:p>
        </p:txBody>
      </p:sp>
      <p:sp>
        <p:nvSpPr>
          <p:cNvPr id="3" name="Content Placeholder 2"/>
          <p:cNvSpPr>
            <a:spLocks noGrp="1"/>
          </p:cNvSpPr>
          <p:nvPr>
            <p:ph sz="quarter" idx="11"/>
          </p:nvPr>
        </p:nvSpPr>
        <p:spPr>
          <a:xfrm>
            <a:off x="395289" y="1124743"/>
            <a:ext cx="8209159" cy="5139531"/>
          </a:xfrm>
        </p:spPr>
        <p:txBody>
          <a:bodyPr>
            <a:noAutofit/>
          </a:bodyPr>
          <a:lstStyle/>
          <a:p>
            <a:r>
              <a:rPr lang="da-DK" sz="2400" noProof="0" dirty="0">
                <a:latin typeface="CBS NEW" panose="02000506080000020004" pitchFamily="2" charset="0"/>
              </a:rPr>
              <a:t>Fordi broer er den vigtigste kilde til sammenhængskraft i netværket…</a:t>
            </a:r>
          </a:p>
          <a:p>
            <a:r>
              <a:rPr lang="da-DK" sz="2400" noProof="0" dirty="0">
                <a:latin typeface="CBS NEW" panose="02000506080000020004" pitchFamily="2" charset="0"/>
              </a:rPr>
              <a:t>…svækkes netværkets sammenhængskraft mere hvis et svagt bånd fjernes end hvis et stærkt bånd fjernes</a:t>
            </a:r>
          </a:p>
          <a:p>
            <a:endParaRPr lang="da-DK" sz="2400" noProof="0" dirty="0">
              <a:latin typeface="CBS NEW" panose="02000506080000020004" pitchFamily="2" charset="0"/>
            </a:endParaRPr>
          </a:p>
          <a:p>
            <a:r>
              <a:rPr lang="da-DK" sz="2400" noProof="0" dirty="0">
                <a:latin typeface="CBS NEW" panose="02000506080000020004" pitchFamily="2" charset="0"/>
              </a:rPr>
              <a:t>Derfor: ”Svage” bånd er stærkere end ”stærke” bånd</a:t>
            </a:r>
          </a:p>
          <a:p>
            <a:endParaRPr lang="da-DK" sz="2400" noProof="0" dirty="0">
              <a:latin typeface="CBS NEW" panose="02000506080000020004" pitchFamily="2" charset="0"/>
            </a:endParaRPr>
          </a:p>
          <a:p>
            <a:r>
              <a:rPr lang="da-DK" sz="2400" noProof="0" dirty="0">
                <a:latin typeface="CBS NEW" panose="02000506080000020004" pitchFamily="2" charset="0"/>
              </a:rPr>
              <a:t>”If </a:t>
            </a:r>
            <a:r>
              <a:rPr lang="da-DK" sz="2400" noProof="0" dirty="0" err="1">
                <a:latin typeface="CBS NEW" panose="02000506080000020004" pitchFamily="2" charset="0"/>
              </a:rPr>
              <a:t>one</a:t>
            </a:r>
            <a:r>
              <a:rPr lang="da-DK" sz="2400" noProof="0" dirty="0">
                <a:latin typeface="CBS NEW" panose="02000506080000020004" pitchFamily="2" charset="0"/>
              </a:rPr>
              <a:t> </a:t>
            </a:r>
            <a:r>
              <a:rPr lang="da-DK" sz="2400" noProof="0" dirty="0" err="1">
                <a:latin typeface="CBS NEW" panose="02000506080000020004" pitchFamily="2" charset="0"/>
              </a:rPr>
              <a:t>tells</a:t>
            </a:r>
            <a:r>
              <a:rPr lang="da-DK" sz="2400" noProof="0" dirty="0">
                <a:latin typeface="CBS NEW" panose="02000506080000020004" pitchFamily="2" charset="0"/>
              </a:rPr>
              <a:t> a </a:t>
            </a:r>
            <a:r>
              <a:rPr lang="da-DK" sz="2400" noProof="0" dirty="0" err="1">
                <a:latin typeface="CBS NEW" panose="02000506080000020004" pitchFamily="2" charset="0"/>
              </a:rPr>
              <a:t>rumor</a:t>
            </a:r>
            <a:r>
              <a:rPr lang="da-DK" sz="2400" noProof="0" dirty="0">
                <a:latin typeface="CBS NEW" panose="02000506080000020004" pitchFamily="2" charset="0"/>
              </a:rPr>
              <a:t> to all his </a:t>
            </a:r>
            <a:r>
              <a:rPr lang="da-DK" sz="2400" noProof="0" dirty="0" err="1">
                <a:latin typeface="CBS NEW" panose="02000506080000020004" pitchFamily="2" charset="0"/>
              </a:rPr>
              <a:t>close</a:t>
            </a:r>
            <a:r>
              <a:rPr lang="da-DK" sz="2400" noProof="0" dirty="0">
                <a:latin typeface="CBS NEW" panose="02000506080000020004" pitchFamily="2" charset="0"/>
              </a:rPr>
              <a:t> </a:t>
            </a:r>
            <a:r>
              <a:rPr lang="da-DK" sz="2400" noProof="0" dirty="0" err="1">
                <a:latin typeface="CBS NEW" panose="02000506080000020004" pitchFamily="2" charset="0"/>
              </a:rPr>
              <a:t>friends</a:t>
            </a:r>
            <a:r>
              <a:rPr lang="da-DK" sz="2400" noProof="0" dirty="0">
                <a:latin typeface="CBS NEW" panose="02000506080000020004" pitchFamily="2" charset="0"/>
              </a:rPr>
              <a:t>, and </a:t>
            </a:r>
            <a:r>
              <a:rPr lang="da-DK" sz="2400" noProof="0" dirty="0" err="1">
                <a:latin typeface="CBS NEW" panose="02000506080000020004" pitchFamily="2" charset="0"/>
              </a:rPr>
              <a:t>they</a:t>
            </a:r>
            <a:r>
              <a:rPr lang="da-DK" sz="2400" noProof="0" dirty="0">
                <a:latin typeface="CBS NEW" panose="02000506080000020004" pitchFamily="2" charset="0"/>
              </a:rPr>
              <a:t> do </a:t>
            </a:r>
            <a:r>
              <a:rPr lang="da-DK" sz="2400" noProof="0" dirty="0" err="1">
                <a:latin typeface="CBS NEW" panose="02000506080000020004" pitchFamily="2" charset="0"/>
              </a:rPr>
              <a:t>likewise</a:t>
            </a:r>
            <a:r>
              <a:rPr lang="da-DK" sz="2400" noProof="0" dirty="0">
                <a:latin typeface="CBS NEW" panose="02000506080000020004" pitchFamily="2" charset="0"/>
              </a:rPr>
              <a:t>, </a:t>
            </a:r>
            <a:r>
              <a:rPr lang="da-DK" sz="2400" noProof="0" dirty="0" err="1">
                <a:latin typeface="CBS NEW" panose="02000506080000020004" pitchFamily="2" charset="0"/>
              </a:rPr>
              <a:t>many</a:t>
            </a:r>
            <a:r>
              <a:rPr lang="da-DK" sz="2400" noProof="0" dirty="0">
                <a:latin typeface="CBS NEW" panose="02000506080000020004" pitchFamily="2" charset="0"/>
              </a:rPr>
              <a:t> </a:t>
            </a:r>
            <a:r>
              <a:rPr lang="da-DK" sz="2400" noProof="0" dirty="0" err="1">
                <a:latin typeface="CBS NEW" panose="02000506080000020004" pitchFamily="2" charset="0"/>
              </a:rPr>
              <a:t>will</a:t>
            </a:r>
            <a:r>
              <a:rPr lang="da-DK" sz="2400" noProof="0" dirty="0">
                <a:latin typeface="CBS NEW" panose="02000506080000020004" pitchFamily="2" charset="0"/>
              </a:rPr>
              <a:t> </a:t>
            </a:r>
            <a:r>
              <a:rPr lang="da-DK" sz="2400" noProof="0" dirty="0" err="1">
                <a:latin typeface="CBS NEW" panose="02000506080000020004" pitchFamily="2" charset="0"/>
              </a:rPr>
              <a:t>hear</a:t>
            </a:r>
            <a:r>
              <a:rPr lang="da-DK" sz="2400" noProof="0" dirty="0">
                <a:latin typeface="CBS NEW" panose="02000506080000020004" pitchFamily="2" charset="0"/>
              </a:rPr>
              <a:t> the </a:t>
            </a:r>
            <a:r>
              <a:rPr lang="da-DK" sz="2400" noProof="0" dirty="0" err="1">
                <a:latin typeface="CBS NEW" panose="02000506080000020004" pitchFamily="2" charset="0"/>
              </a:rPr>
              <a:t>rumor</a:t>
            </a:r>
            <a:r>
              <a:rPr lang="da-DK" sz="2400" noProof="0" dirty="0">
                <a:latin typeface="CBS NEW" panose="02000506080000020004" pitchFamily="2" charset="0"/>
              </a:rPr>
              <a:t> a </a:t>
            </a:r>
            <a:r>
              <a:rPr lang="da-DK" sz="2400" noProof="0" dirty="0" err="1">
                <a:latin typeface="CBS NEW" panose="02000506080000020004" pitchFamily="2" charset="0"/>
              </a:rPr>
              <a:t>second</a:t>
            </a:r>
            <a:r>
              <a:rPr lang="da-DK" sz="2400" noProof="0" dirty="0">
                <a:latin typeface="CBS NEW" panose="02000506080000020004" pitchFamily="2" charset="0"/>
              </a:rPr>
              <a:t> and </a:t>
            </a:r>
            <a:r>
              <a:rPr lang="da-DK" sz="2400" noProof="0" dirty="0" err="1">
                <a:latin typeface="CBS NEW" panose="02000506080000020004" pitchFamily="2" charset="0"/>
              </a:rPr>
              <a:t>third</a:t>
            </a:r>
            <a:r>
              <a:rPr lang="da-DK" sz="2400" noProof="0" dirty="0">
                <a:latin typeface="CBS NEW" panose="02000506080000020004" pitchFamily="2" charset="0"/>
              </a:rPr>
              <a:t> time, </a:t>
            </a:r>
            <a:r>
              <a:rPr lang="da-DK" sz="2400" noProof="0" dirty="0" err="1">
                <a:latin typeface="CBS NEW" panose="02000506080000020004" pitchFamily="2" charset="0"/>
              </a:rPr>
              <a:t>since</a:t>
            </a:r>
            <a:r>
              <a:rPr lang="da-DK" sz="2400" noProof="0" dirty="0">
                <a:latin typeface="CBS NEW" panose="02000506080000020004" pitchFamily="2" charset="0"/>
              </a:rPr>
              <a:t> </a:t>
            </a:r>
            <a:r>
              <a:rPr lang="da-DK" sz="2400" noProof="0" dirty="0" err="1">
                <a:latin typeface="CBS NEW" panose="02000506080000020004" pitchFamily="2" charset="0"/>
              </a:rPr>
              <a:t>those</a:t>
            </a:r>
            <a:r>
              <a:rPr lang="da-DK" sz="2400" noProof="0" dirty="0">
                <a:latin typeface="CBS NEW" panose="02000506080000020004" pitchFamily="2" charset="0"/>
              </a:rPr>
              <a:t> </a:t>
            </a:r>
            <a:r>
              <a:rPr lang="da-DK" sz="2400" noProof="0" dirty="0" err="1">
                <a:latin typeface="CBS NEW" panose="02000506080000020004" pitchFamily="2" charset="0"/>
              </a:rPr>
              <a:t>linked</a:t>
            </a:r>
            <a:r>
              <a:rPr lang="da-DK" sz="2400" noProof="0" dirty="0">
                <a:latin typeface="CBS NEW" panose="02000506080000020004" pitchFamily="2" charset="0"/>
              </a:rPr>
              <a:t> by </a:t>
            </a:r>
            <a:r>
              <a:rPr lang="da-DK" sz="2400" noProof="0" dirty="0" err="1">
                <a:latin typeface="CBS NEW" panose="02000506080000020004" pitchFamily="2" charset="0"/>
              </a:rPr>
              <a:t>strong</a:t>
            </a:r>
            <a:r>
              <a:rPr lang="da-DK" sz="2400" noProof="0" dirty="0">
                <a:latin typeface="CBS NEW" panose="02000506080000020004" pitchFamily="2" charset="0"/>
              </a:rPr>
              <a:t> ties </a:t>
            </a:r>
            <a:r>
              <a:rPr lang="da-DK" sz="2400" noProof="0" dirty="0" err="1">
                <a:latin typeface="CBS NEW" panose="02000506080000020004" pitchFamily="2" charset="0"/>
              </a:rPr>
              <a:t>tend</a:t>
            </a:r>
            <a:r>
              <a:rPr lang="da-DK" sz="2400" noProof="0" dirty="0">
                <a:latin typeface="CBS NEW" panose="02000506080000020004" pitchFamily="2" charset="0"/>
              </a:rPr>
              <a:t> to </a:t>
            </a:r>
            <a:r>
              <a:rPr lang="da-DK" sz="2400" noProof="0" dirty="0" err="1">
                <a:latin typeface="CBS NEW" panose="02000506080000020004" pitchFamily="2" charset="0"/>
              </a:rPr>
              <a:t>share</a:t>
            </a:r>
            <a:r>
              <a:rPr lang="da-DK" sz="2400" noProof="0" dirty="0">
                <a:latin typeface="CBS NEW" panose="02000506080000020004" pitchFamily="2" charset="0"/>
              </a:rPr>
              <a:t> </a:t>
            </a:r>
            <a:r>
              <a:rPr lang="da-DK" sz="2400" noProof="0" dirty="0" err="1">
                <a:latin typeface="CBS NEW" panose="02000506080000020004" pitchFamily="2" charset="0"/>
              </a:rPr>
              <a:t>friends</a:t>
            </a:r>
            <a:r>
              <a:rPr lang="da-DK" sz="2400" noProof="0" dirty="0">
                <a:latin typeface="CBS NEW" panose="02000506080000020004" pitchFamily="2" charset="0"/>
              </a:rPr>
              <a:t>. If the motivation to </a:t>
            </a:r>
            <a:r>
              <a:rPr lang="da-DK" sz="2400" noProof="0" dirty="0" err="1">
                <a:latin typeface="CBS NEW" panose="02000506080000020004" pitchFamily="2" charset="0"/>
              </a:rPr>
              <a:t>spread</a:t>
            </a:r>
            <a:r>
              <a:rPr lang="da-DK" sz="2400" noProof="0" dirty="0">
                <a:latin typeface="CBS NEW" panose="02000506080000020004" pitchFamily="2" charset="0"/>
              </a:rPr>
              <a:t> the </a:t>
            </a:r>
            <a:r>
              <a:rPr lang="da-DK" sz="2400" noProof="0" dirty="0" err="1">
                <a:latin typeface="CBS NEW" panose="02000506080000020004" pitchFamily="2" charset="0"/>
              </a:rPr>
              <a:t>rumor</a:t>
            </a:r>
            <a:r>
              <a:rPr lang="da-DK" sz="2400" noProof="0" dirty="0">
                <a:latin typeface="CBS NEW" panose="02000506080000020004" pitchFamily="2" charset="0"/>
              </a:rPr>
              <a:t> is </a:t>
            </a:r>
            <a:r>
              <a:rPr lang="da-DK" sz="2400" noProof="0" dirty="0" err="1">
                <a:latin typeface="CBS NEW" panose="02000506080000020004" pitchFamily="2" charset="0"/>
              </a:rPr>
              <a:t>dampened</a:t>
            </a:r>
            <a:r>
              <a:rPr lang="da-DK" sz="2400" noProof="0" dirty="0">
                <a:latin typeface="CBS NEW" panose="02000506080000020004" pitchFamily="2" charset="0"/>
              </a:rPr>
              <a:t> a bit on </a:t>
            </a:r>
            <a:r>
              <a:rPr lang="da-DK" sz="2400" noProof="0" dirty="0" err="1">
                <a:latin typeface="CBS NEW" panose="02000506080000020004" pitchFamily="2" charset="0"/>
              </a:rPr>
              <a:t>each</a:t>
            </a:r>
            <a:r>
              <a:rPr lang="da-DK" sz="2400" noProof="0" dirty="0">
                <a:latin typeface="CBS NEW" panose="02000506080000020004" pitchFamily="2" charset="0"/>
              </a:rPr>
              <a:t> </a:t>
            </a:r>
            <a:r>
              <a:rPr lang="da-DK" sz="2400" noProof="0" dirty="0" err="1">
                <a:latin typeface="CBS NEW" panose="02000506080000020004" pitchFamily="2" charset="0"/>
              </a:rPr>
              <a:t>wave</a:t>
            </a:r>
            <a:r>
              <a:rPr lang="da-DK" sz="2400" noProof="0" dirty="0">
                <a:latin typeface="CBS NEW" panose="02000506080000020004" pitchFamily="2" charset="0"/>
              </a:rPr>
              <a:t> of </a:t>
            </a:r>
            <a:r>
              <a:rPr lang="da-DK" sz="2400" noProof="0" dirty="0" err="1">
                <a:latin typeface="CBS NEW" panose="02000506080000020004" pitchFamily="2" charset="0"/>
              </a:rPr>
              <a:t>retelling</a:t>
            </a:r>
            <a:r>
              <a:rPr lang="da-DK" sz="2400" noProof="0" dirty="0">
                <a:latin typeface="CBS NEW" panose="02000506080000020004" pitchFamily="2" charset="0"/>
              </a:rPr>
              <a:t>, </a:t>
            </a:r>
            <a:r>
              <a:rPr lang="da-DK" sz="2400" noProof="0" dirty="0" err="1">
                <a:latin typeface="CBS NEW" panose="02000506080000020004" pitchFamily="2" charset="0"/>
              </a:rPr>
              <a:t>then</a:t>
            </a:r>
            <a:r>
              <a:rPr lang="da-DK" sz="2400" noProof="0" dirty="0">
                <a:latin typeface="CBS NEW" panose="02000506080000020004" pitchFamily="2" charset="0"/>
              </a:rPr>
              <a:t> the </a:t>
            </a:r>
            <a:r>
              <a:rPr lang="da-DK" sz="2400" noProof="0" dirty="0" err="1">
                <a:latin typeface="CBS NEW" panose="02000506080000020004" pitchFamily="2" charset="0"/>
              </a:rPr>
              <a:t>rumor</a:t>
            </a:r>
            <a:r>
              <a:rPr lang="da-DK" sz="2400" noProof="0" dirty="0">
                <a:latin typeface="CBS NEW" panose="02000506080000020004" pitchFamily="2" charset="0"/>
              </a:rPr>
              <a:t> </a:t>
            </a:r>
            <a:r>
              <a:rPr lang="da-DK" sz="2400" noProof="0" dirty="0" err="1">
                <a:latin typeface="CBS NEW" panose="02000506080000020004" pitchFamily="2" charset="0"/>
              </a:rPr>
              <a:t>moving</a:t>
            </a:r>
            <a:r>
              <a:rPr lang="da-DK" sz="2400" noProof="0" dirty="0">
                <a:latin typeface="CBS NEW" panose="02000506080000020004" pitchFamily="2" charset="0"/>
              </a:rPr>
              <a:t> </a:t>
            </a:r>
            <a:r>
              <a:rPr lang="da-DK" sz="2400" noProof="0" dirty="0" err="1">
                <a:latin typeface="CBS NEW" panose="02000506080000020004" pitchFamily="2" charset="0"/>
              </a:rPr>
              <a:t>through</a:t>
            </a:r>
            <a:r>
              <a:rPr lang="da-DK" sz="2400" noProof="0" dirty="0">
                <a:latin typeface="CBS NEW" panose="02000506080000020004" pitchFamily="2" charset="0"/>
              </a:rPr>
              <a:t> </a:t>
            </a:r>
            <a:r>
              <a:rPr lang="da-DK" sz="2400" noProof="0" dirty="0" err="1">
                <a:latin typeface="CBS NEW" panose="02000506080000020004" pitchFamily="2" charset="0"/>
              </a:rPr>
              <a:t>strong</a:t>
            </a:r>
            <a:r>
              <a:rPr lang="da-DK" sz="2400" noProof="0" dirty="0">
                <a:latin typeface="CBS NEW" panose="02000506080000020004" pitchFamily="2" charset="0"/>
              </a:rPr>
              <a:t> ties is </a:t>
            </a:r>
            <a:r>
              <a:rPr lang="da-DK" sz="2400" noProof="0" dirty="0" err="1">
                <a:latin typeface="CBS NEW" panose="02000506080000020004" pitchFamily="2" charset="0"/>
              </a:rPr>
              <a:t>much</a:t>
            </a:r>
            <a:r>
              <a:rPr lang="da-DK" sz="2400" noProof="0" dirty="0">
                <a:latin typeface="CBS NEW" panose="02000506080000020004" pitchFamily="2" charset="0"/>
              </a:rPr>
              <a:t> more </a:t>
            </a:r>
            <a:r>
              <a:rPr lang="da-DK" sz="2400" noProof="0" dirty="0" err="1">
                <a:latin typeface="CBS NEW" panose="02000506080000020004" pitchFamily="2" charset="0"/>
              </a:rPr>
              <a:t>likely</a:t>
            </a:r>
            <a:r>
              <a:rPr lang="da-DK" sz="2400" noProof="0" dirty="0">
                <a:latin typeface="CBS NEW" panose="02000506080000020004" pitchFamily="2" charset="0"/>
              </a:rPr>
              <a:t> to </a:t>
            </a:r>
            <a:r>
              <a:rPr lang="da-DK" sz="2400" noProof="0" dirty="0" err="1">
                <a:latin typeface="CBS NEW" panose="02000506080000020004" pitchFamily="2" charset="0"/>
              </a:rPr>
              <a:t>be</a:t>
            </a:r>
            <a:r>
              <a:rPr lang="da-DK" sz="2400" noProof="0" dirty="0">
                <a:latin typeface="CBS NEW" panose="02000506080000020004" pitchFamily="2" charset="0"/>
              </a:rPr>
              <a:t> </a:t>
            </a:r>
            <a:r>
              <a:rPr lang="da-DK" sz="2400" noProof="0" dirty="0" err="1">
                <a:latin typeface="CBS NEW" panose="02000506080000020004" pitchFamily="2" charset="0"/>
              </a:rPr>
              <a:t>limited</a:t>
            </a:r>
            <a:r>
              <a:rPr lang="da-DK" sz="2400" noProof="0" dirty="0">
                <a:latin typeface="CBS NEW" panose="02000506080000020004" pitchFamily="2" charset="0"/>
              </a:rPr>
              <a:t> to a </a:t>
            </a:r>
            <a:r>
              <a:rPr lang="da-DK" sz="2400" noProof="0" dirty="0" err="1">
                <a:latin typeface="CBS NEW" panose="02000506080000020004" pitchFamily="2" charset="0"/>
              </a:rPr>
              <a:t>few</a:t>
            </a:r>
            <a:r>
              <a:rPr lang="da-DK" sz="2400" noProof="0" dirty="0">
                <a:latin typeface="CBS NEW" panose="02000506080000020004" pitchFamily="2" charset="0"/>
              </a:rPr>
              <a:t> </a:t>
            </a:r>
            <a:r>
              <a:rPr lang="da-DK" sz="2400" noProof="0" dirty="0" err="1">
                <a:latin typeface="CBS NEW" panose="02000506080000020004" pitchFamily="2" charset="0"/>
              </a:rPr>
              <a:t>cliques</a:t>
            </a:r>
            <a:r>
              <a:rPr lang="da-DK" sz="2400" noProof="0" dirty="0">
                <a:latin typeface="CBS NEW" panose="02000506080000020004" pitchFamily="2" charset="0"/>
              </a:rPr>
              <a:t> </a:t>
            </a:r>
            <a:r>
              <a:rPr lang="da-DK" sz="2400" noProof="0" dirty="0" err="1">
                <a:latin typeface="CBS NEW" panose="02000506080000020004" pitchFamily="2" charset="0"/>
              </a:rPr>
              <a:t>than</a:t>
            </a:r>
            <a:r>
              <a:rPr lang="da-DK" sz="2400" noProof="0" dirty="0">
                <a:latin typeface="CBS NEW" panose="02000506080000020004" pitchFamily="2" charset="0"/>
              </a:rPr>
              <a:t> </a:t>
            </a:r>
            <a:r>
              <a:rPr lang="da-DK" sz="2400" noProof="0" dirty="0" err="1">
                <a:latin typeface="CBS NEW" panose="02000506080000020004" pitchFamily="2" charset="0"/>
              </a:rPr>
              <a:t>that</a:t>
            </a:r>
            <a:r>
              <a:rPr lang="da-DK" sz="2400" noProof="0" dirty="0">
                <a:latin typeface="CBS NEW" panose="02000506080000020004" pitchFamily="2" charset="0"/>
              </a:rPr>
              <a:t> </a:t>
            </a:r>
            <a:r>
              <a:rPr lang="da-DK" sz="2400" noProof="0" dirty="0" err="1">
                <a:latin typeface="CBS NEW" panose="02000506080000020004" pitchFamily="2" charset="0"/>
              </a:rPr>
              <a:t>going</a:t>
            </a:r>
            <a:r>
              <a:rPr lang="da-DK" sz="2400" noProof="0" dirty="0">
                <a:latin typeface="CBS NEW" panose="02000506080000020004" pitchFamily="2" charset="0"/>
              </a:rPr>
              <a:t> via </a:t>
            </a:r>
            <a:r>
              <a:rPr lang="da-DK" sz="2400" noProof="0" dirty="0" err="1">
                <a:latin typeface="CBS NEW" panose="02000506080000020004" pitchFamily="2" charset="0"/>
              </a:rPr>
              <a:t>weak</a:t>
            </a:r>
            <a:r>
              <a:rPr lang="da-DK" sz="2400" noProof="0" dirty="0">
                <a:latin typeface="CBS NEW" panose="02000506080000020004" pitchFamily="2" charset="0"/>
              </a:rPr>
              <a:t> </a:t>
            </a:r>
            <a:r>
              <a:rPr lang="da-DK" sz="2400" noProof="0" dirty="0" err="1">
                <a:latin typeface="CBS NEW" panose="02000506080000020004" pitchFamily="2" charset="0"/>
              </a:rPr>
              <a:t>ones</a:t>
            </a:r>
            <a:r>
              <a:rPr lang="da-DK" sz="2400" noProof="0" dirty="0">
                <a:latin typeface="CBS NEW" panose="02000506080000020004" pitchFamily="2" charset="0"/>
              </a:rPr>
              <a:t>; </a:t>
            </a:r>
            <a:r>
              <a:rPr lang="da-DK" sz="2400" noProof="0" dirty="0" err="1">
                <a:latin typeface="CBS NEW" panose="02000506080000020004" pitchFamily="2" charset="0"/>
              </a:rPr>
              <a:t>bridgeswill</a:t>
            </a:r>
            <a:r>
              <a:rPr lang="da-DK" sz="2400" noProof="0" dirty="0">
                <a:latin typeface="CBS NEW" panose="02000506080000020004" pitchFamily="2" charset="0"/>
              </a:rPr>
              <a:t> not </a:t>
            </a:r>
            <a:r>
              <a:rPr lang="da-DK" sz="2400" noProof="0" dirty="0" err="1">
                <a:latin typeface="CBS NEW" panose="02000506080000020004" pitchFamily="2" charset="0"/>
              </a:rPr>
              <a:t>be</a:t>
            </a:r>
            <a:r>
              <a:rPr lang="da-DK" sz="2400" noProof="0" dirty="0">
                <a:latin typeface="CBS NEW" panose="02000506080000020004" pitchFamily="2" charset="0"/>
              </a:rPr>
              <a:t> </a:t>
            </a:r>
            <a:r>
              <a:rPr lang="da-DK" sz="2400" noProof="0" dirty="0" err="1">
                <a:latin typeface="CBS NEW" panose="02000506080000020004" pitchFamily="2" charset="0"/>
              </a:rPr>
              <a:t>crossed</a:t>
            </a:r>
            <a:r>
              <a:rPr lang="da-DK" sz="2400" noProof="0" dirty="0">
                <a:latin typeface="CBS NEW" panose="02000506080000020004" pitchFamily="2" charset="0"/>
              </a:rPr>
              <a:t>” </a:t>
            </a:r>
          </a:p>
          <a:p>
            <a:pPr algn="r"/>
            <a:r>
              <a:rPr lang="da-DK" sz="2400" noProof="0" dirty="0" err="1">
                <a:latin typeface="CBS NEW" panose="02000506080000020004" pitchFamily="2" charset="0"/>
              </a:rPr>
              <a:t>Granovetter</a:t>
            </a:r>
            <a:r>
              <a:rPr lang="da-DK" sz="2400" noProof="0" dirty="0">
                <a:latin typeface="CBS NEW" panose="02000506080000020004" pitchFamily="2" charset="0"/>
              </a:rPr>
              <a:t> (1973: p.  1366)</a:t>
            </a:r>
          </a:p>
          <a:p>
            <a:endParaRPr lang="da-DK" sz="24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37447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Styrken af svage forbindelser - aktørniveauet</a:t>
            </a:r>
          </a:p>
        </p:txBody>
      </p:sp>
      <p:sp>
        <p:nvSpPr>
          <p:cNvPr id="3" name="Content Placeholder 2"/>
          <p:cNvSpPr>
            <a:spLocks noGrp="1"/>
          </p:cNvSpPr>
          <p:nvPr>
            <p:ph sz="quarter" idx="11"/>
          </p:nvPr>
        </p:nvSpPr>
        <p:spPr>
          <a:xfrm>
            <a:off x="395289" y="1916832"/>
            <a:ext cx="8209159" cy="4347442"/>
          </a:xfrm>
        </p:spPr>
        <p:txBody>
          <a:bodyPr>
            <a:normAutofit fontScale="92500"/>
          </a:bodyPr>
          <a:lstStyle/>
          <a:p>
            <a:pPr marL="742950" indent="-742950">
              <a:buFont typeface="CBS NEW" panose="02000506080000020004" pitchFamily="2" charset="0"/>
              <a:buChar char="—"/>
            </a:pPr>
            <a:r>
              <a:rPr lang="da-DK" sz="3600" noProof="0" dirty="0">
                <a:latin typeface="CBS NEW" panose="02000506080000020004" pitchFamily="2" charset="0"/>
              </a:rPr>
              <a:t>Ny viden vil som oftest flyde igennem </a:t>
            </a:r>
            <a:r>
              <a:rPr lang="da-DK" sz="3600" noProof="0" dirty="0" err="1">
                <a:latin typeface="CBS NEW" panose="02000506080000020004" pitchFamily="2" charset="0"/>
              </a:rPr>
              <a:t>weak</a:t>
            </a:r>
            <a:r>
              <a:rPr lang="da-DK" sz="3600" noProof="0" dirty="0">
                <a:latin typeface="CBS NEW" panose="02000506080000020004" pitchFamily="2" charset="0"/>
              </a:rPr>
              <a:t> ties</a:t>
            </a:r>
          </a:p>
          <a:p>
            <a:pPr marL="742950" indent="-742950">
              <a:buFont typeface="CBS NEW" panose="02000506080000020004" pitchFamily="2" charset="0"/>
              <a:buChar char="—"/>
            </a:pPr>
            <a:r>
              <a:rPr lang="da-DK" sz="3600" noProof="0" dirty="0">
                <a:latin typeface="CBS NEW" panose="02000506080000020004" pitchFamily="2" charset="0"/>
              </a:rPr>
              <a:t>Stærke forbindelsers viden er </a:t>
            </a:r>
            <a:r>
              <a:rPr lang="da-DK" sz="3600" noProof="0" dirty="0" err="1">
                <a:latin typeface="CBS NEW" panose="02000506080000020004" pitchFamily="2" charset="0"/>
              </a:rPr>
              <a:t>redundent</a:t>
            </a:r>
            <a:endParaRPr lang="da-DK" sz="3600" noProof="0" dirty="0">
              <a:latin typeface="CBS NEW" panose="02000506080000020004" pitchFamily="2" charset="0"/>
            </a:endParaRPr>
          </a:p>
          <a:p>
            <a:pPr marL="742950" indent="-742950">
              <a:buFont typeface="CBS NEW" panose="02000506080000020004" pitchFamily="2" charset="0"/>
              <a:buChar char="—"/>
            </a:pPr>
            <a:r>
              <a:rPr lang="da-DK" sz="3600" noProof="0" dirty="0">
                <a:latin typeface="CBS NEW" panose="02000506080000020004" pitchFamily="2" charset="0"/>
              </a:rPr>
              <a:t>Individer med flere </a:t>
            </a:r>
            <a:r>
              <a:rPr lang="da-DK" sz="3600" noProof="0" dirty="0" err="1">
                <a:latin typeface="CBS NEW" panose="02000506080000020004" pitchFamily="2" charset="0"/>
              </a:rPr>
              <a:t>weak</a:t>
            </a:r>
            <a:r>
              <a:rPr lang="da-DK" sz="3600" noProof="0" dirty="0">
                <a:latin typeface="CBS NEW" panose="02000506080000020004" pitchFamily="2" charset="0"/>
              </a:rPr>
              <a:t> ties får flere fordele</a:t>
            </a:r>
          </a:p>
          <a:p>
            <a:pPr marL="742950" indent="-742950">
              <a:buFont typeface="CBS NEW" panose="02000506080000020004" pitchFamily="2" charset="0"/>
              <a:buChar char="—"/>
            </a:pPr>
            <a:r>
              <a:rPr lang="da-DK" sz="3600" noProof="0" dirty="0">
                <a:latin typeface="CBS NEW" panose="02000506080000020004" pitchFamily="2" charset="0"/>
              </a:rPr>
              <a:t>Grupper uden </a:t>
            </a:r>
            <a:r>
              <a:rPr lang="da-DK" sz="3600" noProof="0" dirty="0" err="1">
                <a:latin typeface="CBS NEW" panose="02000506080000020004" pitchFamily="2" charset="0"/>
              </a:rPr>
              <a:t>weak</a:t>
            </a:r>
            <a:r>
              <a:rPr lang="da-DK" sz="3600" noProof="0" dirty="0">
                <a:latin typeface="CBS NEW" panose="02000506080000020004" pitchFamily="2" charset="0"/>
              </a:rPr>
              <a:t> ties er isolerede</a:t>
            </a:r>
          </a:p>
          <a:p>
            <a:pPr marL="742950" indent="-742950">
              <a:buFont typeface="CBS NEW" panose="02000506080000020004" pitchFamily="2" charset="0"/>
              <a:buChar char="—"/>
            </a:pPr>
            <a:r>
              <a:rPr lang="da-DK" sz="3600" noProof="0" dirty="0">
                <a:latin typeface="CBS NEW" panose="02000506080000020004" pitchFamily="2" charset="0"/>
              </a:rPr>
              <a:t>Store grupper af stærke kliker kan være handlingslammede</a:t>
            </a:r>
          </a:p>
        </p:txBody>
      </p:sp>
      <p:cxnSp>
        <p:nvCxnSpPr>
          <p:cNvPr id="5" name="Straight Connector 4"/>
          <p:cNvCxnSpPr/>
          <p:nvPr/>
        </p:nvCxnSpPr>
        <p:spPr>
          <a:xfrm>
            <a:off x="395288" y="1484784"/>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1244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Styrken af svage forbindelser - netværksniveauet</a:t>
            </a:r>
          </a:p>
        </p:txBody>
      </p:sp>
      <p:sp>
        <p:nvSpPr>
          <p:cNvPr id="3" name="Content Placeholder 2"/>
          <p:cNvSpPr>
            <a:spLocks noGrp="1"/>
          </p:cNvSpPr>
          <p:nvPr>
            <p:ph sz="quarter" idx="11"/>
          </p:nvPr>
        </p:nvSpPr>
        <p:spPr>
          <a:xfrm>
            <a:off x="395289" y="1916832"/>
            <a:ext cx="8209159" cy="4347442"/>
          </a:xfrm>
        </p:spPr>
        <p:txBody>
          <a:bodyPr>
            <a:normAutofit/>
          </a:bodyPr>
          <a:lstStyle/>
          <a:p>
            <a:pPr marL="742950" indent="-742950">
              <a:buFont typeface="CBS NEW" panose="02000506080000020004" pitchFamily="2" charset="0"/>
              <a:buChar char="—"/>
            </a:pPr>
            <a:r>
              <a:rPr lang="da-DK" sz="3600" noProof="0" dirty="0">
                <a:latin typeface="CBS NEW" panose="02000506080000020004" pitchFamily="2" charset="0"/>
              </a:rPr>
              <a:t>Siden svage forbindelser oftest er broer, er disse med til at knytte ellers adskilte grupper sammen</a:t>
            </a:r>
          </a:p>
          <a:p>
            <a:pPr marL="742950" indent="-742950">
              <a:buFont typeface="CBS NEW" panose="02000506080000020004" pitchFamily="2" charset="0"/>
              <a:buChar char="—"/>
            </a:pPr>
            <a:r>
              <a:rPr lang="da-DK" sz="3600" dirty="0">
                <a:latin typeface="CBS NEW" panose="02000506080000020004" pitchFamily="2" charset="0"/>
              </a:rPr>
              <a:t>Dette komprimerer afstande mellem aktørerne meget</a:t>
            </a:r>
          </a:p>
          <a:p>
            <a:pPr marL="742950" indent="-742950">
              <a:buFont typeface="CBS NEW" panose="02000506080000020004" pitchFamily="2" charset="0"/>
              <a:buChar char="—"/>
            </a:pPr>
            <a:r>
              <a:rPr lang="da-DK" sz="3600" noProof="0" dirty="0">
                <a:latin typeface="CBS NEW" panose="02000506080000020004" pitchFamily="2" charset="0"/>
              </a:rPr>
              <a:t>Svage bånd er derfor med til at skabe sammenhængskraft i netværket!</a:t>
            </a:r>
          </a:p>
        </p:txBody>
      </p:sp>
      <p:cxnSp>
        <p:nvCxnSpPr>
          <p:cNvPr id="5" name="Straight Connector 4"/>
          <p:cNvCxnSpPr/>
          <p:nvPr/>
        </p:nvCxnSpPr>
        <p:spPr>
          <a:xfrm>
            <a:off x="395288" y="1484784"/>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11574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95288" y="4365104"/>
            <a:ext cx="8353425" cy="648072"/>
          </a:xfrm>
        </p:spPr>
        <p:txBody>
          <a:bodyPr/>
          <a:lstStyle/>
          <a:p>
            <a:r>
              <a:rPr lang="da-DK" sz="4000" noProof="0" dirty="0">
                <a:latin typeface="CBS NEW" panose="02000506080000020004" pitchFamily="2" charset="0"/>
              </a:rPr>
              <a:t>2. Hvordan kan vi vurdere et netværks sammenhængskraft?</a:t>
            </a:r>
          </a:p>
        </p:txBody>
      </p:sp>
      <p:cxnSp>
        <p:nvCxnSpPr>
          <p:cNvPr id="7" name="Straight Connector 6"/>
          <p:cNvCxnSpPr/>
          <p:nvPr/>
        </p:nvCxnSpPr>
        <p:spPr>
          <a:xfrm>
            <a:off x="395288" y="1052736"/>
            <a:ext cx="7993136"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8" name="Text Placeholder 2"/>
          <p:cNvSpPr txBox="1">
            <a:spLocks/>
          </p:cNvSpPr>
          <p:nvPr/>
        </p:nvSpPr>
        <p:spPr bwMode="auto">
          <a:xfrm>
            <a:off x="395536" y="4725145"/>
            <a:ext cx="8353425" cy="57606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defTabSz="914258" rtl="0" eaLnBrk="1" fontAlgn="base" hangingPunct="1">
              <a:lnSpc>
                <a:spcPct val="80000"/>
              </a:lnSpc>
              <a:spcBef>
                <a:spcPct val="0"/>
              </a:spcBef>
              <a:spcAft>
                <a:spcPts val="300"/>
              </a:spcAft>
              <a:buFont typeface="Arial" charset="0"/>
              <a:defRPr lang="en-US" sz="36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endParaRPr lang="en-US" sz="2800" dirty="0">
              <a:latin typeface="CBS NEW" panose="02000506080000020004" pitchFamily="2" charset="0"/>
            </a:endParaRPr>
          </a:p>
        </p:txBody>
      </p:sp>
      <p:sp>
        <p:nvSpPr>
          <p:cNvPr id="5" name="Text Placeholder 4">
            <a:extLst>
              <a:ext uri="{FF2B5EF4-FFF2-40B4-BE49-F238E27FC236}">
                <a16:creationId xmlns:a16="http://schemas.microsoft.com/office/drawing/2014/main" id="{821315BF-B07F-20BE-ADBC-6E27883DE34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746084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Mål for sammenhængskraft</a:t>
            </a:r>
          </a:p>
        </p:txBody>
      </p:sp>
      <p:sp>
        <p:nvSpPr>
          <p:cNvPr id="3" name="Content Placeholder 2"/>
          <p:cNvSpPr>
            <a:spLocks noGrp="1"/>
          </p:cNvSpPr>
          <p:nvPr>
            <p:ph sz="quarter" idx="11"/>
          </p:nvPr>
        </p:nvSpPr>
        <p:spPr>
          <a:xfrm>
            <a:off x="395289" y="1124743"/>
            <a:ext cx="8209159" cy="5139531"/>
          </a:xfrm>
        </p:spPr>
        <p:txBody>
          <a:bodyPr>
            <a:normAutofit/>
          </a:bodyPr>
          <a:lstStyle/>
          <a:p>
            <a:pPr marL="742950" indent="-742950">
              <a:buFont typeface="+mj-lt"/>
              <a:buAutoNum type="arabicPeriod"/>
            </a:pPr>
            <a:r>
              <a:rPr lang="da-DK" sz="3600" noProof="0" dirty="0">
                <a:latin typeface="CBS NEW" panose="02000506080000020004" pitchFamily="2" charset="0"/>
              </a:rPr>
              <a:t>Densitet</a:t>
            </a:r>
          </a:p>
          <a:p>
            <a:pPr marL="742950" indent="-742950">
              <a:buFont typeface="+mj-lt"/>
              <a:buAutoNum type="arabicPeriod"/>
            </a:pPr>
            <a:r>
              <a:rPr lang="da-DK" sz="3600" noProof="0" dirty="0">
                <a:latin typeface="CBS NEW" panose="02000506080000020004" pitchFamily="2" charset="0"/>
              </a:rPr>
              <a:t>Komponenter og isolerede</a:t>
            </a:r>
          </a:p>
          <a:p>
            <a:pPr marL="742950" indent="-742950">
              <a:buFont typeface="+mj-lt"/>
              <a:buAutoNum type="arabicPeriod"/>
            </a:pPr>
            <a:r>
              <a:rPr lang="da-DK" sz="3600" noProof="0" dirty="0">
                <a:latin typeface="CBS NEW" panose="02000506080000020004" pitchFamily="2" charset="0"/>
              </a:rPr>
              <a:t>Stilængder</a:t>
            </a:r>
          </a:p>
          <a:p>
            <a:pPr marL="742950" indent="-742950">
              <a:buFont typeface="+mj-lt"/>
              <a:buAutoNum type="arabicPeriod"/>
            </a:pPr>
            <a:r>
              <a:rPr lang="da-DK" sz="3600" noProof="0" dirty="0">
                <a:latin typeface="CBS NEW" panose="02000506080000020004" pitchFamily="2" charset="0"/>
              </a:rPr>
              <a:t>Diameter</a:t>
            </a:r>
          </a:p>
          <a:p>
            <a:pPr marL="742950" indent="-742950">
              <a:buFont typeface="+mj-lt"/>
              <a:buAutoNum type="arabicPeriod"/>
            </a:pPr>
            <a:r>
              <a:rPr lang="da-DK" sz="3600" noProof="0" dirty="0">
                <a:latin typeface="CBS NEW" panose="02000506080000020004" pitchFamily="2" charset="0"/>
              </a:rPr>
              <a:t>Trekantstælling</a:t>
            </a:r>
          </a:p>
          <a:p>
            <a:pPr marL="742950" indent="-742950">
              <a:buFont typeface="+mj-lt"/>
              <a:buAutoNum type="arabicPeriod"/>
            </a:pPr>
            <a:r>
              <a:rPr lang="da-DK" sz="3600" dirty="0">
                <a:latin typeface="CBS NEW" panose="02000506080000020004" pitchFamily="2" charset="0"/>
              </a:rPr>
              <a:t>Sammenhængende blokke</a:t>
            </a:r>
            <a:endParaRPr lang="da-DK" sz="36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97642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800" noProof="0" dirty="0">
                <a:latin typeface="CBS NEW" panose="02000506080000020004" pitchFamily="2" charset="0"/>
              </a:rPr>
              <a:t>Densitet</a:t>
            </a:r>
          </a:p>
        </p:txBody>
      </p:sp>
      <p:sp>
        <p:nvSpPr>
          <p:cNvPr id="3" name="Content Placeholder 2"/>
          <p:cNvSpPr>
            <a:spLocks noGrp="1"/>
          </p:cNvSpPr>
          <p:nvPr>
            <p:ph sz="quarter" idx="11"/>
          </p:nvPr>
        </p:nvSpPr>
        <p:spPr>
          <a:xfrm>
            <a:off x="395289" y="1124743"/>
            <a:ext cx="8209159" cy="5139531"/>
          </a:xfrm>
        </p:spPr>
        <p:txBody>
          <a:bodyPr>
            <a:noAutofit/>
          </a:bodyPr>
          <a:lstStyle/>
          <a:p>
            <a:pPr marL="571500" indent="-571500">
              <a:buFont typeface="CBS NEW" panose="02000506080000020004" pitchFamily="2" charset="0"/>
              <a:buChar char="—"/>
            </a:pPr>
            <a:r>
              <a:rPr lang="da-DK" sz="3000" noProof="0" dirty="0">
                <a:latin typeface="CBS NEW" panose="02000506080000020004" pitchFamily="2" charset="0"/>
              </a:rPr>
              <a:t>Integrationsmål</a:t>
            </a:r>
          </a:p>
          <a:p>
            <a:pPr marL="1111225" lvl="3" indent="-571500">
              <a:buFont typeface="CBS NEW" panose="02000506080000020004" pitchFamily="2" charset="0"/>
              <a:buChar char="—"/>
            </a:pPr>
            <a:r>
              <a:rPr lang="da-DK" sz="3000" noProof="0" dirty="0">
                <a:latin typeface="CBS NEW" panose="02000506080000020004" pitchFamily="2" charset="0"/>
              </a:rPr>
              <a:t>Finder tæthed af forbindelser på strukturelt niveau (altså indenfor netværket)</a:t>
            </a:r>
          </a:p>
          <a:p>
            <a:pPr marL="571500" indent="-571500">
              <a:buFont typeface="CBS NEW" panose="02000506080000020004" pitchFamily="2" charset="0"/>
              <a:buChar char="—"/>
            </a:pPr>
            <a:r>
              <a:rPr lang="da-DK" sz="3000" noProof="0" dirty="0">
                <a:latin typeface="CBS NEW" panose="02000506080000020004" pitchFamily="2" charset="0"/>
              </a:rPr>
              <a:t>Densitet: Hvor mange af det totale (hypotetiske) antal forbindelser (linjer) optræder faktisk i netværket: L/(n(n-1)/2)</a:t>
            </a:r>
          </a:p>
          <a:p>
            <a:pPr marL="928944" lvl="2" indent="-571500">
              <a:buFont typeface="CBS NEW" panose="02000506080000020004" pitchFamily="2" charset="0"/>
              <a:buChar char="—"/>
            </a:pPr>
            <a:r>
              <a:rPr lang="da-DK" sz="3000" noProof="0" dirty="0" err="1">
                <a:latin typeface="CBS NEW" panose="02000506080000020004" pitchFamily="2" charset="0"/>
              </a:rPr>
              <a:t>Ego-centrisk</a:t>
            </a:r>
            <a:r>
              <a:rPr lang="da-DK" sz="3000" noProof="0" dirty="0">
                <a:latin typeface="CBS NEW" panose="02000506080000020004" pitchFamily="2" charset="0"/>
              </a:rPr>
              <a:t> densitet: Densitet af netværk uden egos forbindelser (ens venners netværk uden en selv)</a:t>
            </a:r>
          </a:p>
          <a:p>
            <a:pPr marL="571500" indent="-571500">
              <a:buFont typeface="CBS NEW" panose="02000506080000020004" pitchFamily="2" charset="0"/>
              <a:buChar char="—"/>
            </a:pPr>
            <a:r>
              <a:rPr lang="da-DK" sz="3000" noProof="0" dirty="0">
                <a:latin typeface="CBS NEW" panose="02000506080000020004" pitchFamily="2" charset="0"/>
              </a:rPr>
              <a:t>Meget følsomt overfor netværkets størrelse</a:t>
            </a:r>
          </a:p>
          <a:p>
            <a:endParaRPr lang="da-DK" sz="3000" noProof="0" dirty="0">
              <a:latin typeface="CBS NEW" panose="02000506080000020004" pitchFamily="2" charset="0"/>
            </a:endParaRPr>
          </a:p>
          <a:p>
            <a:endParaRPr lang="da-DK" sz="30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2225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Komponenter og isolerede</a:t>
            </a:r>
          </a:p>
        </p:txBody>
      </p:sp>
      <p:sp>
        <p:nvSpPr>
          <p:cNvPr id="3" name="Content Placeholder 2"/>
          <p:cNvSpPr>
            <a:spLocks noGrp="1"/>
          </p:cNvSpPr>
          <p:nvPr>
            <p:ph sz="quarter" idx="11"/>
          </p:nvPr>
        </p:nvSpPr>
        <p:spPr>
          <a:xfrm>
            <a:off x="395288" y="1771651"/>
            <a:ext cx="8209159" cy="5139531"/>
          </a:xfrm>
        </p:spPr>
        <p:txBody>
          <a:bodyPr>
            <a:normAutofit fontScale="92500" lnSpcReduction="20000"/>
          </a:bodyPr>
          <a:lstStyle/>
          <a:p>
            <a:pPr marL="571500" indent="-571500">
              <a:buFont typeface="CBS NEW" panose="02000506080000020004" pitchFamily="2" charset="0"/>
              <a:buChar char="—"/>
            </a:pPr>
            <a:r>
              <a:rPr lang="da-DK" sz="3600" noProof="0" dirty="0">
                <a:latin typeface="CBS NEW" panose="02000506080000020004" pitchFamily="2" charset="0"/>
              </a:rPr>
              <a:t>Alle forbundne punkter </a:t>
            </a:r>
            <a:r>
              <a:rPr lang="da-DK" sz="3600" dirty="0">
                <a:latin typeface="CBS NEW" panose="02000506080000020004" pitchFamily="2" charset="0"/>
              </a:rPr>
              <a:t>&gt; 1 </a:t>
            </a:r>
            <a:r>
              <a:rPr lang="da-DK" sz="3600" noProof="0" dirty="0">
                <a:latin typeface="CBS NEW" panose="02000506080000020004" pitchFamily="2" charset="0"/>
              </a:rPr>
              <a:t>udgør en </a:t>
            </a:r>
            <a:r>
              <a:rPr lang="da-DK" sz="3600" b="1" noProof="0" dirty="0">
                <a:latin typeface="CBS NEW" panose="02000506080000020004" pitchFamily="2" charset="0"/>
              </a:rPr>
              <a:t>komponent</a:t>
            </a:r>
          </a:p>
          <a:p>
            <a:pPr marL="571500" indent="-571500">
              <a:buFont typeface="CBS NEW" panose="02000506080000020004" pitchFamily="2" charset="0"/>
              <a:buChar char="—"/>
            </a:pPr>
            <a:r>
              <a:rPr lang="da-DK" sz="3600" b="1" noProof="0" dirty="0" err="1">
                <a:latin typeface="CBS NEW" panose="02000506080000020004" pitchFamily="2" charset="0"/>
              </a:rPr>
              <a:t>Isolates</a:t>
            </a:r>
            <a:r>
              <a:rPr lang="da-DK" sz="3600" noProof="0" dirty="0">
                <a:latin typeface="CBS NEW" panose="02000506080000020004" pitchFamily="2" charset="0"/>
              </a:rPr>
              <a:t> er de punkter, der ikke er forbundne i nogle komponenter</a:t>
            </a:r>
          </a:p>
          <a:p>
            <a:pPr marL="571500" indent="-571500">
              <a:buFont typeface="CBS NEW" panose="02000506080000020004" pitchFamily="2" charset="0"/>
              <a:buChar char="—"/>
            </a:pPr>
            <a:r>
              <a:rPr lang="da-DK" sz="3600" b="1" noProof="0" dirty="0">
                <a:latin typeface="CBS NEW" panose="02000506080000020004" pitchFamily="2" charset="0"/>
              </a:rPr>
              <a:t>Cyklus</a:t>
            </a:r>
            <a:r>
              <a:rPr lang="da-DK" sz="3600" noProof="0" dirty="0">
                <a:latin typeface="CBS NEW" panose="02000506080000020004" pitchFamily="2" charset="0"/>
              </a:rPr>
              <a:t> er komponenter, hvor forbindelser viser tilbage til startpunkt.</a:t>
            </a:r>
          </a:p>
          <a:p>
            <a:pPr marL="928944" lvl="2" indent="-571500">
              <a:buFont typeface="CBS NEW" panose="02000506080000020004" pitchFamily="2" charset="0"/>
              <a:buChar char="—"/>
            </a:pPr>
            <a:r>
              <a:rPr lang="da-DK" sz="3600" b="1" noProof="0" dirty="0">
                <a:latin typeface="CBS NEW" panose="02000506080000020004" pitchFamily="2" charset="0"/>
              </a:rPr>
              <a:t>Bridges</a:t>
            </a:r>
            <a:r>
              <a:rPr lang="da-DK" sz="3600" noProof="0" dirty="0">
                <a:latin typeface="CBS NEW" panose="02000506080000020004" pitchFamily="2" charset="0"/>
              </a:rPr>
              <a:t> forbinder cyklusser. </a:t>
            </a:r>
            <a:r>
              <a:rPr lang="da-DK" sz="3600" b="1" noProof="0" dirty="0" err="1">
                <a:latin typeface="CBS NEW" panose="02000506080000020004" pitchFamily="2" charset="0"/>
              </a:rPr>
              <a:t>Hangers</a:t>
            </a:r>
            <a:r>
              <a:rPr lang="da-DK" sz="3600" noProof="0" dirty="0">
                <a:latin typeface="CBS NEW" panose="02000506080000020004" pitchFamily="2" charset="0"/>
              </a:rPr>
              <a:t> er vedhæng til en cyklus, der ikke selv udgør en cyklus</a:t>
            </a:r>
          </a:p>
          <a:p>
            <a:pPr marL="571500" indent="-571500">
              <a:buFont typeface="CBS NEW" panose="02000506080000020004" pitchFamily="2" charset="0"/>
              <a:buChar char="—"/>
            </a:pPr>
            <a:r>
              <a:rPr lang="da-DK" sz="3600" b="1" noProof="0" dirty="0">
                <a:latin typeface="CBS NEW" panose="02000506080000020004" pitchFamily="2" charset="0"/>
              </a:rPr>
              <a:t>Isolerede træer.</a:t>
            </a:r>
            <a:r>
              <a:rPr lang="da-DK" sz="3600" noProof="0" dirty="0">
                <a:latin typeface="CBS NEW" panose="02000506080000020004" pitchFamily="2" charset="0"/>
              </a:rPr>
              <a:t> To eller flere punkter, der </a:t>
            </a:r>
            <a:r>
              <a:rPr lang="da-DK" sz="3600" u="sng" noProof="0" dirty="0">
                <a:latin typeface="CBS NEW" panose="02000506080000020004" pitchFamily="2" charset="0"/>
              </a:rPr>
              <a:t>ikke</a:t>
            </a:r>
            <a:r>
              <a:rPr lang="da-DK" sz="3600" noProof="0" dirty="0">
                <a:latin typeface="CBS NEW" panose="02000506080000020004" pitchFamily="2" charset="0"/>
              </a:rPr>
              <a:t> er en cyklus.</a:t>
            </a:r>
          </a:p>
          <a:p>
            <a:endParaRPr lang="da-DK" sz="3600" noProof="0" dirty="0">
              <a:latin typeface="CBS NEW" panose="02000506080000020004" pitchFamily="2" charset="0"/>
            </a:endParaRPr>
          </a:p>
          <a:p>
            <a:endParaRPr lang="da-DK" sz="36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18550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200" noProof="0" dirty="0">
                <a:latin typeface="CBS NEW" panose="02000506080000020004" pitchFamily="2" charset="0"/>
              </a:rPr>
              <a:t>Stilængder</a:t>
            </a:r>
          </a:p>
        </p:txBody>
      </p:sp>
      <p:sp>
        <p:nvSpPr>
          <p:cNvPr id="3" name="Content Placeholder 2"/>
          <p:cNvSpPr>
            <a:spLocks noGrp="1"/>
          </p:cNvSpPr>
          <p:nvPr>
            <p:ph sz="quarter" idx="11"/>
          </p:nvPr>
        </p:nvSpPr>
        <p:spPr>
          <a:xfrm>
            <a:off x="395289" y="1628804"/>
            <a:ext cx="8209159" cy="4635470"/>
          </a:xfrm>
        </p:spPr>
        <p:txBody>
          <a:bodyPr>
            <a:normAutofit/>
          </a:bodyPr>
          <a:lstStyle/>
          <a:p>
            <a:pPr marL="571500" indent="-571500">
              <a:buFont typeface="CBS NEW" panose="02000506080000020004" pitchFamily="2" charset="0"/>
              <a:buChar char="—"/>
            </a:pPr>
            <a:r>
              <a:rPr lang="da-DK" sz="2600" noProof="0" dirty="0">
                <a:latin typeface="CBS NEW" panose="02000506080000020004" pitchFamily="2" charset="0"/>
              </a:rPr>
              <a:t>Afstanden mellem to punkter i en component</a:t>
            </a:r>
          </a:p>
          <a:p>
            <a:pPr marL="571500" indent="-571500">
              <a:buFont typeface="CBS NEW" panose="02000506080000020004" pitchFamily="2" charset="0"/>
              <a:buChar char="—"/>
            </a:pPr>
            <a:r>
              <a:rPr lang="da-DK" sz="2600" noProof="0" dirty="0">
                <a:latin typeface="CBS NEW" panose="02000506080000020004" pitchFamily="2" charset="0"/>
              </a:rPr>
              <a:t>Måles oftest gennem korteste stier (“</a:t>
            </a:r>
            <a:r>
              <a:rPr lang="da-DK" sz="2600" noProof="0" dirty="0" err="1">
                <a:latin typeface="CBS NEW" panose="02000506080000020004" pitchFamily="2" charset="0"/>
              </a:rPr>
              <a:t>shortest</a:t>
            </a:r>
            <a:r>
              <a:rPr lang="da-DK" sz="2600" noProof="0" dirty="0">
                <a:latin typeface="CBS NEW" panose="02000506080000020004" pitchFamily="2" charset="0"/>
              </a:rPr>
              <a:t> </a:t>
            </a:r>
            <a:r>
              <a:rPr lang="da-DK" sz="2600" noProof="0" dirty="0" err="1">
                <a:latin typeface="CBS NEW" panose="02000506080000020004" pitchFamily="2" charset="0"/>
              </a:rPr>
              <a:t>path</a:t>
            </a:r>
            <a:r>
              <a:rPr lang="da-DK" sz="2600" noProof="0" dirty="0">
                <a:latin typeface="CBS NEW" panose="02000506080000020004" pitchFamily="2" charset="0"/>
              </a:rPr>
              <a:t>” / ”</a:t>
            </a:r>
            <a:r>
              <a:rPr lang="da-DK" sz="2600" noProof="0" dirty="0" err="1">
                <a:latin typeface="CBS NEW" panose="02000506080000020004" pitchFamily="2" charset="0"/>
              </a:rPr>
              <a:t>geodesic</a:t>
            </a:r>
            <a:r>
              <a:rPr lang="da-DK" sz="2600" noProof="0" dirty="0">
                <a:latin typeface="CBS NEW" panose="02000506080000020004" pitchFamily="2" charset="0"/>
              </a:rPr>
              <a:t>”)</a:t>
            </a:r>
          </a:p>
          <a:p>
            <a:pPr marL="571500" indent="-571500">
              <a:buFont typeface="CBS NEW" panose="02000506080000020004" pitchFamily="2" charset="0"/>
              <a:buChar char="—"/>
            </a:pPr>
            <a:r>
              <a:rPr lang="da-DK" sz="2600" noProof="0" dirty="0">
                <a:latin typeface="CBS NEW" panose="02000506080000020004" pitchFamily="2" charset="0"/>
              </a:rPr>
              <a:t>Andre løsninger kan være </a:t>
            </a:r>
            <a:r>
              <a:rPr lang="da-DK" sz="2600" noProof="0" dirty="0" err="1">
                <a:latin typeface="CBS NEW" panose="02000506080000020004" pitchFamily="2" charset="0"/>
              </a:rPr>
              <a:t>random</a:t>
            </a:r>
            <a:r>
              <a:rPr lang="da-DK" sz="2600" noProof="0" dirty="0">
                <a:latin typeface="CBS NEW" panose="02000506080000020004" pitchFamily="2" charset="0"/>
              </a:rPr>
              <a:t> </a:t>
            </a:r>
            <a:r>
              <a:rPr lang="da-DK" sz="2600" noProof="0" dirty="0" err="1">
                <a:latin typeface="CBS NEW" panose="02000506080000020004" pitchFamily="2" charset="0"/>
              </a:rPr>
              <a:t>walks</a:t>
            </a:r>
            <a:r>
              <a:rPr lang="da-DK" sz="2600" noProof="0" dirty="0">
                <a:latin typeface="CBS NEW" panose="02000506080000020004" pitchFamily="2" charset="0"/>
              </a:rPr>
              <a:t>, der tager højde for, at aktørerne ikke nødvendigvis selv kender deres netværksmuligheder</a:t>
            </a:r>
          </a:p>
          <a:p>
            <a:endParaRPr lang="da-DK" sz="26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4030632"/>
            <a:ext cx="4054401" cy="2397128"/>
          </a:xfrm>
          <a:prstGeom prst="rect">
            <a:avLst/>
          </a:prstGeom>
        </p:spPr>
      </p:pic>
    </p:spTree>
    <p:extLst>
      <p:ext uri="{BB962C8B-B14F-4D97-AF65-F5344CB8AC3E}">
        <p14:creationId xmlns:p14="http://schemas.microsoft.com/office/powerpoint/2010/main" val="37219063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800" noProof="0" dirty="0">
                <a:latin typeface="CBS NEW" panose="02000506080000020004" pitchFamily="2" charset="0"/>
              </a:rPr>
              <a:t>Program</a:t>
            </a:r>
          </a:p>
        </p:txBody>
      </p:sp>
      <p:sp>
        <p:nvSpPr>
          <p:cNvPr id="3" name="Content Placeholder 2"/>
          <p:cNvSpPr>
            <a:spLocks noGrp="1"/>
          </p:cNvSpPr>
          <p:nvPr>
            <p:ph sz="quarter" idx="11"/>
          </p:nvPr>
        </p:nvSpPr>
        <p:spPr/>
        <p:txBody>
          <a:bodyPr/>
          <a:lstStyle/>
          <a:p>
            <a:pPr marL="514350" indent="-514350">
              <a:buAutoNum type="arabicPeriod"/>
            </a:pPr>
            <a:r>
              <a:rPr lang="da-DK" sz="3200" noProof="0" dirty="0">
                <a:latin typeface="CBS NEW" panose="02000506080000020004" pitchFamily="2" charset="0"/>
              </a:rPr>
              <a:t>Netværksforbindelser styrke og hvorfor svage band kan være overraskende stærke</a:t>
            </a:r>
          </a:p>
          <a:p>
            <a:pPr marL="514350" indent="-514350">
              <a:buAutoNum type="arabicPeriod"/>
            </a:pPr>
            <a:r>
              <a:rPr lang="da-DK" sz="3200" noProof="0" dirty="0">
                <a:latin typeface="CBS NEW" panose="02000506080000020004" pitchFamily="2" charset="0"/>
              </a:rPr>
              <a:t>Hvordan kan vi vurdere et netværks sammenhængskraft?</a:t>
            </a:r>
          </a:p>
          <a:p>
            <a:pPr marL="514350" indent="-514350">
              <a:buAutoNum type="arabicPeriod"/>
            </a:pPr>
            <a:r>
              <a:rPr lang="da-DK" sz="3200" noProof="0" dirty="0">
                <a:latin typeface="CBS NEW" panose="02000506080000020004" pitchFamily="2" charset="0"/>
              </a:rPr>
              <a:t>Case: Måling af fragmentering i erhvervsnetværk</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02961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200" noProof="0" dirty="0" err="1">
                <a:latin typeface="CBS NEW" panose="02000506080000020004" pitchFamily="2" charset="0"/>
              </a:rPr>
              <a:t>Gennemsnitstilængder</a:t>
            </a:r>
            <a:endParaRPr lang="da-DK" sz="4200" noProof="0" dirty="0">
              <a:latin typeface="CBS NEW" panose="02000506080000020004" pitchFamily="2" charset="0"/>
            </a:endParaRPr>
          </a:p>
        </p:txBody>
      </p:sp>
      <p:sp>
        <p:nvSpPr>
          <p:cNvPr id="3" name="Content Placeholder 2"/>
          <p:cNvSpPr>
            <a:spLocks noGrp="1"/>
          </p:cNvSpPr>
          <p:nvPr>
            <p:ph sz="quarter" idx="11"/>
          </p:nvPr>
        </p:nvSpPr>
        <p:spPr>
          <a:xfrm>
            <a:off x="395289" y="1771651"/>
            <a:ext cx="8209159" cy="4492623"/>
          </a:xfrm>
        </p:spPr>
        <p:txBody>
          <a:bodyPr>
            <a:normAutofit/>
          </a:bodyPr>
          <a:lstStyle/>
          <a:p>
            <a:pPr marL="571500" indent="-571500">
              <a:buFont typeface="CBS NEW" panose="02000506080000020004" pitchFamily="2" charset="0"/>
              <a:buChar char="—"/>
            </a:pPr>
            <a:r>
              <a:rPr lang="da-DK" sz="3600" noProof="0" dirty="0">
                <a:latin typeface="CBS NEW" panose="02000506080000020004" pitchFamily="2" charset="0"/>
              </a:rPr>
              <a:t>Eller “average </a:t>
            </a:r>
            <a:r>
              <a:rPr lang="da-DK" sz="3600" noProof="0" dirty="0" err="1">
                <a:latin typeface="CBS NEW" panose="02000506080000020004" pitchFamily="2" charset="0"/>
              </a:rPr>
              <a:t>geodesic</a:t>
            </a:r>
            <a:r>
              <a:rPr lang="da-DK" sz="3600" noProof="0" dirty="0">
                <a:latin typeface="CBS NEW" panose="02000506080000020004" pitchFamily="2" charset="0"/>
              </a:rPr>
              <a:t>”</a:t>
            </a:r>
          </a:p>
          <a:p>
            <a:pPr marL="571500" indent="-571500">
              <a:buFont typeface="CBS NEW" panose="02000506080000020004" pitchFamily="2" charset="0"/>
              <a:buChar char="—"/>
            </a:pPr>
            <a:r>
              <a:rPr lang="da-DK" sz="3600" noProof="0" dirty="0">
                <a:latin typeface="CBS NEW" panose="02000506080000020004" pitchFamily="2" charset="0"/>
              </a:rPr>
              <a:t>Hvor langt punkterne i et komponent i gennemsnit har til hinanden</a:t>
            </a:r>
          </a:p>
          <a:p>
            <a:endParaRPr lang="da-DK" sz="36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88310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800" noProof="0" dirty="0">
                <a:latin typeface="CBS NEW" panose="02000506080000020004" pitchFamily="2" charset="0"/>
              </a:rPr>
              <a:t>Diameter</a:t>
            </a:r>
          </a:p>
        </p:txBody>
      </p:sp>
      <p:sp>
        <p:nvSpPr>
          <p:cNvPr id="3" name="Content Placeholder 2"/>
          <p:cNvSpPr>
            <a:spLocks noGrp="1"/>
          </p:cNvSpPr>
          <p:nvPr>
            <p:ph sz="quarter" idx="11"/>
          </p:nvPr>
        </p:nvSpPr>
        <p:spPr>
          <a:xfrm>
            <a:off x="395289" y="1124743"/>
            <a:ext cx="8209159" cy="5139531"/>
          </a:xfrm>
        </p:spPr>
        <p:txBody>
          <a:bodyPr>
            <a:normAutofit/>
          </a:bodyPr>
          <a:lstStyle/>
          <a:p>
            <a:pPr marL="571500" indent="-571500">
              <a:buFont typeface="CBS NEW" panose="02000506080000020004" pitchFamily="2" charset="0"/>
              <a:buChar char="—"/>
            </a:pPr>
            <a:r>
              <a:rPr lang="da-DK" sz="3600" noProof="0" dirty="0">
                <a:latin typeface="CBS NEW" panose="02000506080000020004" pitchFamily="2" charset="0"/>
              </a:rPr>
              <a:t>”Længste”, korteste sti mellem to punkter i et komponent</a:t>
            </a:r>
          </a:p>
          <a:p>
            <a:endParaRPr lang="da-DK" sz="36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3768" y="2192622"/>
            <a:ext cx="4619186" cy="4665378"/>
          </a:xfrm>
          <a:prstGeom prst="rect">
            <a:avLst/>
          </a:prstGeom>
        </p:spPr>
      </p:pic>
    </p:spTree>
    <p:extLst>
      <p:ext uri="{BB962C8B-B14F-4D97-AF65-F5344CB8AC3E}">
        <p14:creationId xmlns:p14="http://schemas.microsoft.com/office/powerpoint/2010/main" val="123549986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512" y="266492"/>
            <a:ext cx="7633096" cy="719138"/>
          </a:xfrm>
        </p:spPr>
        <p:txBody>
          <a:bodyPr>
            <a:noAutofit/>
          </a:bodyPr>
          <a:lstStyle/>
          <a:p>
            <a:r>
              <a:rPr lang="da-DK" noProof="0" dirty="0" err="1">
                <a:latin typeface="CBS NEW" panose="02000506080000020004" pitchFamily="2" charset="0"/>
              </a:rPr>
              <a:t>Sammmenligne</a:t>
            </a:r>
            <a:r>
              <a:rPr lang="da-DK" noProof="0" dirty="0">
                <a:latin typeface="CBS NEW" panose="02000506080000020004" pitchFamily="2" charset="0"/>
              </a:rPr>
              <a:t> sammenhængskraft</a:t>
            </a:r>
          </a:p>
        </p:txBody>
      </p:sp>
      <p:sp>
        <p:nvSpPr>
          <p:cNvPr id="3" name="Content Placeholder 2"/>
          <p:cNvSpPr>
            <a:spLocks noGrp="1"/>
          </p:cNvSpPr>
          <p:nvPr>
            <p:ph sz="quarter" idx="11"/>
          </p:nvPr>
        </p:nvSpPr>
        <p:spPr>
          <a:xfrm>
            <a:off x="107628" y="1327471"/>
            <a:ext cx="3888432" cy="5504249"/>
          </a:xfrm>
        </p:spPr>
        <p:txBody>
          <a:bodyPr>
            <a:normAutofit fontScale="92500"/>
          </a:bodyPr>
          <a:lstStyle/>
          <a:p>
            <a:pPr marL="571500" indent="-571500">
              <a:buFont typeface="CBS NEW" panose="02000506080000020004" pitchFamily="2" charset="0"/>
              <a:buChar char="—"/>
            </a:pPr>
            <a:r>
              <a:rPr lang="da-DK" sz="3000" noProof="0" dirty="0">
                <a:latin typeface="CBS NEW" panose="02000506080000020004" pitchFamily="2" charset="0"/>
              </a:rPr>
              <a:t>Netværk af forskellig størrelse vil næsten altid have forskellige mål for densitet, diameter og </a:t>
            </a:r>
            <a:r>
              <a:rPr lang="da-DK" sz="3000" noProof="0" dirty="0" err="1">
                <a:latin typeface="CBS NEW" panose="02000506080000020004" pitchFamily="2" charset="0"/>
              </a:rPr>
              <a:t>gennemsnitsstilængde</a:t>
            </a:r>
            <a:endParaRPr lang="da-DK" sz="3000" noProof="0" dirty="0">
              <a:latin typeface="CBS NEW" panose="02000506080000020004" pitchFamily="2" charset="0"/>
            </a:endParaRPr>
          </a:p>
          <a:p>
            <a:pPr marL="571500" indent="-571500">
              <a:buFont typeface="CBS NEW" panose="02000506080000020004" pitchFamily="2" charset="0"/>
              <a:buChar char="—"/>
            </a:pPr>
            <a:r>
              <a:rPr lang="da-DK" sz="3000" dirty="0">
                <a:latin typeface="CBS NEW" panose="02000506080000020004" pitchFamily="2" charset="0"/>
              </a:rPr>
              <a:t>Netværksmål har eksponentielle kvaliteter – </a:t>
            </a:r>
            <a:r>
              <a:rPr lang="da-DK" sz="3000" dirty="0" err="1">
                <a:latin typeface="CBS NEW" panose="02000506080000020004" pitchFamily="2" charset="0"/>
              </a:rPr>
              <a:t>Metcalfe’s</a:t>
            </a:r>
            <a:r>
              <a:rPr lang="da-DK" sz="3000" dirty="0">
                <a:latin typeface="CBS NEW" panose="02000506080000020004" pitchFamily="2" charset="0"/>
              </a:rPr>
              <a:t> lov</a:t>
            </a:r>
          </a:p>
          <a:p>
            <a:pPr marL="571500" indent="-571500">
              <a:buFont typeface="CBS NEW" panose="02000506080000020004" pitchFamily="2" charset="0"/>
              <a:buChar char="—"/>
            </a:pPr>
            <a:r>
              <a:rPr lang="en-US" sz="3000" dirty="0" err="1">
                <a:latin typeface="CBS NEW" panose="02000506080000020004" pitchFamily="2" charset="0"/>
              </a:rPr>
              <a:t>Svære</a:t>
            </a:r>
            <a:r>
              <a:rPr lang="en-US" sz="3000" dirty="0">
                <a:latin typeface="CBS NEW" panose="02000506080000020004" pitchFamily="2" charset="0"/>
              </a:rPr>
              <a:t> at </a:t>
            </a:r>
            <a:r>
              <a:rPr lang="en-US" sz="3000" dirty="0" err="1">
                <a:latin typeface="CBS NEW" panose="02000506080000020004" pitchFamily="2" charset="0"/>
              </a:rPr>
              <a:t>sammenligne</a:t>
            </a:r>
            <a:r>
              <a:rPr lang="en-US" sz="3000" dirty="0">
                <a:latin typeface="CBS NEW" panose="02000506080000020004" pitchFamily="2" charset="0"/>
              </a:rPr>
              <a:t> </a:t>
            </a:r>
            <a:r>
              <a:rPr lang="en-US" sz="3000" dirty="0" err="1">
                <a:latin typeface="CBS NEW" panose="02000506080000020004" pitchFamily="2" charset="0"/>
              </a:rPr>
              <a:t>på</a:t>
            </a:r>
            <a:r>
              <a:rPr lang="en-US" sz="3000" dirty="0">
                <a:latin typeface="CBS NEW" panose="02000506080000020004" pitchFamily="2" charset="0"/>
              </a:rPr>
              <a:t> </a:t>
            </a:r>
            <a:r>
              <a:rPr lang="en-US" sz="3000" dirty="0" err="1">
                <a:latin typeface="CBS NEW" panose="02000506080000020004" pitchFamily="2" charset="0"/>
              </a:rPr>
              <a:t>tværs</a:t>
            </a:r>
            <a:r>
              <a:rPr lang="en-US" sz="3000" dirty="0">
                <a:latin typeface="CBS NEW" panose="02000506080000020004" pitchFamily="2" charset="0"/>
              </a:rPr>
              <a:t> </a:t>
            </a:r>
            <a:r>
              <a:rPr lang="en-US" sz="3000" dirty="0" err="1">
                <a:latin typeface="CBS NEW" panose="02000506080000020004" pitchFamily="2" charset="0"/>
              </a:rPr>
              <a:t>af</a:t>
            </a:r>
            <a:r>
              <a:rPr lang="en-US" sz="3000" dirty="0">
                <a:latin typeface="CBS NEW" panose="02000506080000020004" pitchFamily="2" charset="0"/>
              </a:rPr>
              <a:t> </a:t>
            </a:r>
            <a:r>
              <a:rPr lang="en-US" sz="3000" dirty="0" err="1">
                <a:latin typeface="CBS NEW" panose="02000506080000020004" pitchFamily="2" charset="0"/>
              </a:rPr>
              <a:t>netværk</a:t>
            </a:r>
            <a:endParaRPr lang="da-DK" sz="3000" dirty="0">
              <a:latin typeface="CBS NEW" panose="02000506080000020004" pitchFamily="2" charset="0"/>
            </a:endParaRPr>
          </a:p>
          <a:p>
            <a:endParaRPr lang="da-DK" sz="3000" noProof="0" dirty="0">
              <a:latin typeface="CBS NEW" panose="02000506080000020004" pitchFamily="2" charset="0"/>
            </a:endParaRPr>
          </a:p>
          <a:p>
            <a:endParaRPr lang="da-DK" sz="3000" noProof="0" dirty="0">
              <a:latin typeface="CBS NEW" panose="02000506080000020004" pitchFamily="2" charset="0"/>
            </a:endParaRPr>
          </a:p>
        </p:txBody>
      </p:sp>
      <p:cxnSp>
        <p:nvCxnSpPr>
          <p:cNvPr id="5" name="Straight Connector 4"/>
          <p:cNvCxnSpPr/>
          <p:nvPr/>
        </p:nvCxnSpPr>
        <p:spPr>
          <a:xfrm>
            <a:off x="179512" y="836712"/>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7" name="Picture 6" descr="A graph of a function&#10;&#10;Description automatically generated">
            <a:extLst>
              <a:ext uri="{FF2B5EF4-FFF2-40B4-BE49-F238E27FC236}">
                <a16:creationId xmlns:a16="http://schemas.microsoft.com/office/drawing/2014/main" id="{DCA91C8B-597A-AF8A-ADC4-475030DB9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419" y="1916832"/>
            <a:ext cx="4852037" cy="3873475"/>
          </a:xfrm>
          <a:prstGeom prst="rect">
            <a:avLst/>
          </a:prstGeom>
        </p:spPr>
      </p:pic>
      <p:sp>
        <p:nvSpPr>
          <p:cNvPr id="4" name="TextBox 3">
            <a:extLst>
              <a:ext uri="{FF2B5EF4-FFF2-40B4-BE49-F238E27FC236}">
                <a16:creationId xmlns:a16="http://schemas.microsoft.com/office/drawing/2014/main" id="{10C86FCC-38B0-D11D-321F-DD33E574E7D3}"/>
              </a:ext>
            </a:extLst>
          </p:cNvPr>
          <p:cNvSpPr txBox="1"/>
          <p:nvPr/>
        </p:nvSpPr>
        <p:spPr>
          <a:xfrm>
            <a:off x="4786000" y="1301279"/>
            <a:ext cx="4379404" cy="615553"/>
          </a:xfrm>
          <a:prstGeom prst="rect">
            <a:avLst/>
          </a:prstGeom>
          <a:noFill/>
        </p:spPr>
        <p:txBody>
          <a:bodyPr wrap="none" lIns="0" tIns="0" rIns="0" bIns="0" rtlCol="0">
            <a:spAutoFit/>
          </a:bodyPr>
          <a:lstStyle/>
          <a:p>
            <a:r>
              <a:rPr lang="da-DK" sz="2000" dirty="0">
                <a:solidFill>
                  <a:schemeClr val="tx2"/>
                </a:solidFill>
              </a:rPr>
              <a:t>N </a:t>
            </a:r>
            <a:r>
              <a:rPr lang="da-DK" sz="2000" dirty="0" err="1">
                <a:solidFill>
                  <a:schemeClr val="tx2"/>
                </a:solidFill>
              </a:rPr>
              <a:t>edges</a:t>
            </a:r>
            <a:r>
              <a:rPr lang="da-DK" sz="2000" dirty="0">
                <a:solidFill>
                  <a:schemeClr val="tx2"/>
                </a:solidFill>
              </a:rPr>
              <a:t> krævet for at et netværk med </a:t>
            </a:r>
          </a:p>
          <a:p>
            <a:r>
              <a:rPr lang="da-DK" sz="2000" dirty="0">
                <a:solidFill>
                  <a:schemeClr val="tx2"/>
                </a:solidFill>
              </a:rPr>
              <a:t>n aktører har densitet == 1</a:t>
            </a:r>
          </a:p>
        </p:txBody>
      </p:sp>
    </p:spTree>
    <p:extLst>
      <p:ext uri="{BB962C8B-B14F-4D97-AF65-F5344CB8AC3E}">
        <p14:creationId xmlns:p14="http://schemas.microsoft.com/office/powerpoint/2010/main" val="373681977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800" noProof="0" dirty="0">
                <a:latin typeface="CBS NEW" panose="02000506080000020004" pitchFamily="2" charset="0"/>
              </a:rPr>
              <a:t>Trekantstælling</a:t>
            </a:r>
          </a:p>
        </p:txBody>
      </p:sp>
      <p:pic>
        <p:nvPicPr>
          <p:cNvPr id="4" name="Content Placeholder 3"/>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51520" y="3693695"/>
            <a:ext cx="8208962" cy="3119681"/>
          </a:xfrm>
        </p:spPr>
      </p:pic>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quarter" idx="11"/>
          </p:nvPr>
        </p:nvSpPr>
        <p:spPr>
          <a:xfrm>
            <a:off x="395289" y="1124743"/>
            <a:ext cx="8209159" cy="2568951"/>
          </a:xfrm>
        </p:spPr>
        <p:txBody>
          <a:bodyPr>
            <a:noAutofit/>
          </a:bodyPr>
          <a:lstStyle/>
          <a:p>
            <a:pPr marL="571500" indent="-571500">
              <a:buFont typeface="CBS NEW" panose="02000506080000020004" pitchFamily="2" charset="0"/>
              <a:buChar char="—"/>
            </a:pPr>
            <a:r>
              <a:rPr lang="da-DK" sz="2700" noProof="0" dirty="0">
                <a:latin typeface="CBS NEW" panose="02000506080000020004" pitchFamily="2" charset="0"/>
              </a:rPr>
              <a:t>Håndtere problemet omkring N følsomhed ved målinger af densitet</a:t>
            </a:r>
          </a:p>
          <a:p>
            <a:pPr marL="753781" lvl="1" indent="-571500">
              <a:buFont typeface="CBS NEW" panose="02000506080000020004" pitchFamily="2" charset="0"/>
              <a:buChar char="—"/>
            </a:pPr>
            <a:r>
              <a:rPr lang="da-DK" sz="2700" noProof="0" dirty="0">
                <a:latin typeface="CBS NEW" panose="02000506080000020004" pitchFamily="2" charset="0"/>
              </a:rPr>
              <a:t>Spørger hvor mange trekanter, der er lukkede</a:t>
            </a:r>
          </a:p>
          <a:p>
            <a:pPr marL="753781" lvl="1" indent="-571500">
              <a:buFont typeface="CBS NEW" panose="02000506080000020004" pitchFamily="2" charset="0"/>
              <a:buChar char="—"/>
            </a:pPr>
            <a:r>
              <a:rPr lang="da-DK" sz="2700" noProof="0" dirty="0">
                <a:latin typeface="CBS NEW" panose="02000506080000020004" pitchFamily="2" charset="0"/>
              </a:rPr>
              <a:t>Altså hvor mange af en nodes forbindelser, der er gensidigt forbundne</a:t>
            </a:r>
          </a:p>
          <a:p>
            <a:pPr marL="571500" indent="-571500">
              <a:buFont typeface="CBS NEW" panose="02000506080000020004" pitchFamily="2" charset="0"/>
              <a:buChar char="—"/>
            </a:pPr>
            <a:r>
              <a:rPr lang="en-US" sz="2700" dirty="0" err="1">
                <a:latin typeface="CBS NEW" panose="02000506080000020004" pitchFamily="2" charset="0"/>
              </a:rPr>
              <a:t>Transitivitet</a:t>
            </a:r>
            <a:endParaRPr lang="da-DK" sz="2700" noProof="0" dirty="0">
              <a:latin typeface="CBS NEW" panose="02000506080000020004" pitchFamily="2" charset="0"/>
            </a:endParaRPr>
          </a:p>
          <a:p>
            <a:endParaRPr lang="da-DK" sz="2700" noProof="0" dirty="0">
              <a:latin typeface="CBS NEW" panose="02000506080000020004" pitchFamily="2" charset="0"/>
            </a:endParaRPr>
          </a:p>
        </p:txBody>
      </p:sp>
    </p:spTree>
    <p:extLst>
      <p:ext uri="{BB962C8B-B14F-4D97-AF65-F5344CB8AC3E}">
        <p14:creationId xmlns:p14="http://schemas.microsoft.com/office/powerpoint/2010/main" val="260108155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Trekantstælling, eksempel</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6" name="Content Placeholder 5"/>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95288" y="1340768"/>
            <a:ext cx="6264696" cy="5293925"/>
          </a:xfrm>
        </p:spPr>
      </p:pic>
    </p:spTree>
    <p:extLst>
      <p:ext uri="{BB962C8B-B14F-4D97-AF65-F5344CB8AC3E}">
        <p14:creationId xmlns:p14="http://schemas.microsoft.com/office/powerpoint/2010/main" val="56867874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800" noProof="0" dirty="0">
                <a:latin typeface="CBS NEW" panose="02000506080000020004" pitchFamily="2" charset="0"/>
              </a:rPr>
              <a:t>Small </a:t>
            </a:r>
            <a:r>
              <a:rPr lang="da-DK" sz="4800" noProof="0" dirty="0" err="1">
                <a:latin typeface="CBS NEW" panose="02000506080000020004" pitchFamily="2" charset="0"/>
              </a:rPr>
              <a:t>worlds</a:t>
            </a:r>
            <a:endParaRPr lang="da-DK" sz="48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10" y="1748207"/>
            <a:ext cx="8637323" cy="4104456"/>
          </a:xfrm>
          <a:prstGeom prst="rect">
            <a:avLst/>
          </a:prstGeom>
        </p:spPr>
      </p:pic>
      <p:sp>
        <p:nvSpPr>
          <p:cNvPr id="3" name="Content Placeholder 2"/>
          <p:cNvSpPr>
            <a:spLocks noGrp="1"/>
          </p:cNvSpPr>
          <p:nvPr>
            <p:ph sz="quarter" idx="11"/>
          </p:nvPr>
        </p:nvSpPr>
        <p:spPr/>
        <p:txBody>
          <a:bodyPr/>
          <a:lstStyle/>
          <a:p>
            <a:endParaRPr lang="da-DK"/>
          </a:p>
        </p:txBody>
      </p:sp>
    </p:spTree>
    <p:extLst>
      <p:ext uri="{BB962C8B-B14F-4D97-AF65-F5344CB8AC3E}">
        <p14:creationId xmlns:p14="http://schemas.microsoft.com/office/powerpoint/2010/main" val="6011861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288" y="333375"/>
            <a:ext cx="7345064" cy="719138"/>
          </a:xfrm>
        </p:spPr>
        <p:txBody>
          <a:bodyPr>
            <a:noAutofit/>
          </a:bodyPr>
          <a:lstStyle/>
          <a:p>
            <a:r>
              <a:rPr lang="da-DK" sz="4800" noProof="0" dirty="0">
                <a:latin typeface="CBS NEW" panose="02000506080000020004" pitchFamily="2" charset="0"/>
              </a:rPr>
              <a:t>Hvad med gruppeniveauet</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quarter" idx="11"/>
          </p:nvPr>
        </p:nvSpPr>
        <p:spPr>
          <a:xfrm>
            <a:off x="395289" y="1124743"/>
            <a:ext cx="8209159" cy="2568951"/>
          </a:xfrm>
        </p:spPr>
        <p:txBody>
          <a:bodyPr>
            <a:noAutofit/>
          </a:bodyPr>
          <a:lstStyle/>
          <a:p>
            <a:pPr marL="571500" indent="-571500">
              <a:buFont typeface="CBS NEW" panose="02000506080000020004" pitchFamily="2" charset="0"/>
              <a:buChar char="—"/>
            </a:pPr>
            <a:r>
              <a:rPr lang="da-DK" sz="2700" noProof="0" dirty="0">
                <a:latin typeface="CBS NEW" panose="02000506080000020004" pitchFamily="2" charset="0"/>
              </a:rPr>
              <a:t>Kliker og klynger – meget mere om dette i uge 11</a:t>
            </a:r>
          </a:p>
          <a:p>
            <a:pPr marL="571500" indent="-571500">
              <a:buFont typeface="CBS NEW" panose="02000506080000020004" pitchFamily="2" charset="0"/>
              <a:buChar char="—"/>
            </a:pPr>
            <a:r>
              <a:rPr lang="da-DK" sz="2700" noProof="0" dirty="0">
                <a:latin typeface="CBS NEW" panose="02000506080000020004" pitchFamily="2" charset="0"/>
              </a:rPr>
              <a:t>Bentons arbejde med begrebet ”strukturel sammenhængskraft”, som et mål for graden sammenhængskraft og robusthed i en aktørs lokale netværk  </a:t>
            </a:r>
          </a:p>
          <a:p>
            <a:endParaRPr lang="da-DK" sz="2700" noProof="0" dirty="0">
              <a:latin typeface="CBS NEW" panose="02000506080000020004" pitchFamily="2" charset="0"/>
            </a:endParaRPr>
          </a:p>
        </p:txBody>
      </p:sp>
      <p:pic>
        <p:nvPicPr>
          <p:cNvPr id="9" name="Picture 8" descr="A diagram of a network&#10;&#10;Description automatically generated">
            <a:extLst>
              <a:ext uri="{FF2B5EF4-FFF2-40B4-BE49-F238E27FC236}">
                <a16:creationId xmlns:a16="http://schemas.microsoft.com/office/drawing/2014/main" id="{99A22904-3EE3-C703-2F22-BC1EED89E51C}"/>
              </a:ext>
            </a:extLst>
          </p:cNvPr>
          <p:cNvPicPr>
            <a:picLocks noChangeAspect="1"/>
          </p:cNvPicPr>
          <p:nvPr/>
        </p:nvPicPr>
        <p:blipFill rotWithShape="1">
          <a:blip r:embed="rId2">
            <a:extLst>
              <a:ext uri="{28A0092B-C50C-407E-A947-70E740481C1C}">
                <a14:useLocalDpi xmlns:a14="http://schemas.microsoft.com/office/drawing/2010/main" val="0"/>
              </a:ext>
            </a:extLst>
          </a:blip>
          <a:srcRect l="2566" t="8488" b="13423"/>
          <a:stretch/>
        </p:blipFill>
        <p:spPr>
          <a:xfrm>
            <a:off x="1979712" y="3409055"/>
            <a:ext cx="5469384" cy="3312368"/>
          </a:xfrm>
          <a:prstGeom prst="rect">
            <a:avLst/>
          </a:prstGeom>
        </p:spPr>
      </p:pic>
    </p:spTree>
    <p:extLst>
      <p:ext uri="{BB962C8B-B14F-4D97-AF65-F5344CB8AC3E}">
        <p14:creationId xmlns:p14="http://schemas.microsoft.com/office/powerpoint/2010/main" val="90862799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95288" y="4365104"/>
            <a:ext cx="8353425" cy="648072"/>
          </a:xfrm>
        </p:spPr>
        <p:txBody>
          <a:bodyPr/>
          <a:lstStyle/>
          <a:p>
            <a:r>
              <a:rPr lang="da-DK" sz="5200" dirty="0">
                <a:latin typeface="CBS NEW" panose="02000506080000020004" pitchFamily="2" charset="0"/>
              </a:rPr>
              <a:t>3</a:t>
            </a:r>
            <a:r>
              <a:rPr lang="da-DK" sz="5200" noProof="0" dirty="0">
                <a:latin typeface="CBS NEW" panose="02000506080000020004" pitchFamily="2" charset="0"/>
              </a:rPr>
              <a:t>. </a:t>
            </a:r>
            <a:r>
              <a:rPr lang="da-DK" sz="5400" dirty="0">
                <a:latin typeface="CBS NEW" panose="02000506080000020004" pitchFamily="2" charset="0"/>
              </a:rPr>
              <a:t>Case: Måling af fragmentering af erhvervsnetværk</a:t>
            </a:r>
            <a:endParaRPr lang="da-DK" sz="5200" noProof="0" dirty="0">
              <a:latin typeface="CBS NEW" panose="02000506080000020004" pitchFamily="2" charset="0"/>
            </a:endParaRPr>
          </a:p>
        </p:txBody>
      </p:sp>
      <p:cxnSp>
        <p:nvCxnSpPr>
          <p:cNvPr id="7" name="Straight Connector 6"/>
          <p:cNvCxnSpPr/>
          <p:nvPr/>
        </p:nvCxnSpPr>
        <p:spPr>
          <a:xfrm>
            <a:off x="395288" y="1052736"/>
            <a:ext cx="7993136"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8" name="Text Placeholder 2"/>
          <p:cNvSpPr txBox="1">
            <a:spLocks/>
          </p:cNvSpPr>
          <p:nvPr/>
        </p:nvSpPr>
        <p:spPr bwMode="auto">
          <a:xfrm>
            <a:off x="395536" y="4725145"/>
            <a:ext cx="8353425" cy="57606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defTabSz="914258" rtl="0" eaLnBrk="1" fontAlgn="base" hangingPunct="1">
              <a:lnSpc>
                <a:spcPct val="80000"/>
              </a:lnSpc>
              <a:spcBef>
                <a:spcPct val="0"/>
              </a:spcBef>
              <a:spcAft>
                <a:spcPts val="300"/>
              </a:spcAft>
              <a:buFont typeface="Arial" charset="0"/>
              <a:defRPr lang="en-US" sz="36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endParaRPr lang="en-US" sz="2800" dirty="0">
              <a:latin typeface="CBS NEW" panose="02000506080000020004" pitchFamily="2" charset="0"/>
            </a:endParaRPr>
          </a:p>
        </p:txBody>
      </p:sp>
    </p:spTree>
    <p:extLst>
      <p:ext uri="{BB962C8B-B14F-4D97-AF65-F5344CB8AC3E}">
        <p14:creationId xmlns:p14="http://schemas.microsoft.com/office/powerpoint/2010/main" val="167126186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C49979-D466-2AE9-0FEA-EC6940C39855}"/>
              </a:ext>
            </a:extLst>
          </p:cNvPr>
          <p:cNvSpPr>
            <a:spLocks noGrp="1"/>
          </p:cNvSpPr>
          <p:nvPr>
            <p:ph type="body" sz="quarter" idx="10"/>
          </p:nvPr>
        </p:nvSpPr>
        <p:spPr/>
        <p:txBody>
          <a:bodyPr/>
          <a:lstStyle/>
          <a:p>
            <a:r>
              <a:rPr lang="en-US" dirty="0" err="1"/>
              <a:t>Inderkredsen</a:t>
            </a:r>
            <a:endParaRPr lang="en-US" dirty="0"/>
          </a:p>
        </p:txBody>
      </p:sp>
      <p:sp>
        <p:nvSpPr>
          <p:cNvPr id="3" name="Content Placeholder 2">
            <a:extLst>
              <a:ext uri="{FF2B5EF4-FFF2-40B4-BE49-F238E27FC236}">
                <a16:creationId xmlns:a16="http://schemas.microsoft.com/office/drawing/2014/main" id="{F8E49D63-83F7-6679-6204-3FDCC5806AD3}"/>
              </a:ext>
            </a:extLst>
          </p:cNvPr>
          <p:cNvSpPr>
            <a:spLocks noGrp="1"/>
          </p:cNvSpPr>
          <p:nvPr>
            <p:ph sz="quarter" idx="11"/>
          </p:nvPr>
        </p:nvSpPr>
        <p:spPr>
          <a:xfrm>
            <a:off x="611560" y="1385094"/>
            <a:ext cx="8353424" cy="5139531"/>
          </a:xfrm>
        </p:spPr>
        <p:txBody>
          <a:bodyPr>
            <a:normAutofit fontScale="92500" lnSpcReduction="20000"/>
          </a:bodyPr>
          <a:lstStyle/>
          <a:p>
            <a:r>
              <a:rPr lang="en-US" sz="2800" dirty="0">
                <a:latin typeface="CBS NEW" panose="02000506080000020004" pitchFamily="2" charset="0"/>
              </a:rPr>
              <a:t>Interlocks – </a:t>
            </a:r>
            <a:r>
              <a:rPr lang="en-US" sz="2800" dirty="0" err="1">
                <a:latin typeface="CBS NEW" panose="02000506080000020004" pitchFamily="2" charset="0"/>
              </a:rPr>
              <a:t>kilde</a:t>
            </a:r>
            <a:r>
              <a:rPr lang="en-US" sz="2800" dirty="0">
                <a:latin typeface="CBS NEW" panose="02000506080000020004" pitchFamily="2" charset="0"/>
              </a:rPr>
              <a:t> </a:t>
            </a:r>
            <a:r>
              <a:rPr lang="en-US" sz="2800" dirty="0" err="1">
                <a:latin typeface="CBS NEW" panose="02000506080000020004" pitchFamily="2" charset="0"/>
              </a:rPr>
              <a:t>til</a:t>
            </a:r>
            <a:r>
              <a:rPr lang="en-US" sz="2800" dirty="0">
                <a:latin typeface="CBS NEW" panose="02000506080000020004" pitchFamily="2" charset="0"/>
              </a:rPr>
              <a:t> </a:t>
            </a:r>
            <a:r>
              <a:rPr lang="en-US" sz="2800" dirty="0" err="1">
                <a:latin typeface="CBS NEW" panose="02000506080000020004" pitchFamily="2" charset="0"/>
              </a:rPr>
              <a:t>erhvervseliters</a:t>
            </a:r>
            <a:r>
              <a:rPr lang="en-US" sz="2800" dirty="0">
                <a:latin typeface="CBS NEW" panose="02000506080000020004" pitchFamily="2" charset="0"/>
              </a:rPr>
              <a:t> </a:t>
            </a:r>
            <a:r>
              <a:rPr lang="en-US" sz="2800" dirty="0" err="1">
                <a:latin typeface="CBS NEW" panose="02000506080000020004" pitchFamily="2" charset="0"/>
              </a:rPr>
              <a:t>sammenhængskraft</a:t>
            </a:r>
            <a:r>
              <a:rPr lang="en-US" sz="2800" dirty="0">
                <a:latin typeface="CBS NEW" panose="02000506080000020004" pitchFamily="2" charset="0"/>
              </a:rPr>
              <a:t> </a:t>
            </a:r>
            <a:r>
              <a:rPr lang="en-US" sz="2800" dirty="0" err="1">
                <a:latin typeface="CBS NEW" panose="02000506080000020004" pitchFamily="2" charset="0"/>
              </a:rPr>
              <a:t>og</a:t>
            </a:r>
            <a:r>
              <a:rPr lang="en-US" sz="2800" dirty="0">
                <a:latin typeface="CBS NEW" panose="02000506080000020004" pitchFamily="2" charset="0"/>
              </a:rPr>
              <a:t> </a:t>
            </a:r>
            <a:r>
              <a:rPr lang="en-US" sz="2800" dirty="0" err="1">
                <a:latin typeface="CBS NEW" panose="02000506080000020004" pitchFamily="2" charset="0"/>
              </a:rPr>
              <a:t>politiske</a:t>
            </a:r>
            <a:r>
              <a:rPr lang="en-US" sz="2800" dirty="0">
                <a:latin typeface="CBS NEW" panose="02000506080000020004" pitchFamily="2" charset="0"/>
              </a:rPr>
              <a:t> </a:t>
            </a:r>
            <a:r>
              <a:rPr lang="en-US" sz="2800" dirty="0" err="1">
                <a:latin typeface="CBS NEW" panose="02000506080000020004" pitchFamily="2" charset="0"/>
              </a:rPr>
              <a:t>organisering</a:t>
            </a:r>
            <a:r>
              <a:rPr lang="en-US" sz="2800" dirty="0">
                <a:latin typeface="CBS NEW" panose="02000506080000020004" pitchFamily="2" charset="0"/>
              </a:rPr>
              <a:t>, </a:t>
            </a:r>
            <a:r>
              <a:rPr lang="en-US" sz="2800" dirty="0" err="1">
                <a:latin typeface="CBS NEW" panose="02000506080000020004" pitchFamily="2" charset="0"/>
              </a:rPr>
              <a:t>samt</a:t>
            </a:r>
            <a:r>
              <a:rPr lang="en-US" sz="2800" dirty="0">
                <a:latin typeface="CBS NEW" panose="02000506080000020004" pitchFamily="2" charset="0"/>
              </a:rPr>
              <a:t> </a:t>
            </a:r>
            <a:r>
              <a:rPr lang="en-US" sz="2800" dirty="0" err="1">
                <a:latin typeface="CBS NEW" panose="02000506080000020004" pitchFamily="2" charset="0"/>
              </a:rPr>
              <a:t>spredning</a:t>
            </a:r>
            <a:r>
              <a:rPr lang="en-US" sz="2800" dirty="0">
                <a:latin typeface="CBS NEW" panose="02000506080000020004" pitchFamily="2" charset="0"/>
              </a:rPr>
              <a:t> </a:t>
            </a:r>
            <a:r>
              <a:rPr lang="en-US" sz="2800" dirty="0" err="1">
                <a:latin typeface="CBS NEW" panose="02000506080000020004" pitchFamily="2" charset="0"/>
              </a:rPr>
              <a:t>af</a:t>
            </a:r>
            <a:r>
              <a:rPr lang="en-US" sz="2800" dirty="0">
                <a:latin typeface="CBS NEW" panose="02000506080000020004" pitchFamily="2" charset="0"/>
              </a:rPr>
              <a:t> </a:t>
            </a:r>
            <a:r>
              <a:rPr lang="en-US" sz="2800" dirty="0" err="1">
                <a:latin typeface="CBS NEW" panose="02000506080000020004" pitchFamily="2" charset="0"/>
              </a:rPr>
              <a:t>virksomhedsnormer</a:t>
            </a:r>
            <a:r>
              <a:rPr lang="en-US" sz="2800" dirty="0">
                <a:latin typeface="CBS NEW" panose="02000506080000020004" pitchFamily="2" charset="0"/>
              </a:rPr>
              <a:t> </a:t>
            </a:r>
            <a:r>
              <a:rPr lang="en-US" sz="2800" dirty="0" err="1">
                <a:latin typeface="CBS NEW" panose="02000506080000020004" pitchFamily="2" charset="0"/>
              </a:rPr>
              <a:t>og</a:t>
            </a:r>
            <a:r>
              <a:rPr lang="en-US" sz="2800" dirty="0">
                <a:latin typeface="CBS NEW" panose="02000506080000020004" pitchFamily="2" charset="0"/>
              </a:rPr>
              <a:t> </a:t>
            </a:r>
            <a:r>
              <a:rPr lang="en-US" sz="2800" dirty="0" err="1">
                <a:latin typeface="CBS NEW" panose="02000506080000020004" pitchFamily="2" charset="0"/>
              </a:rPr>
              <a:t>praksisser</a:t>
            </a:r>
            <a:r>
              <a:rPr lang="en-US" sz="2800" dirty="0">
                <a:latin typeface="CBS NEW" panose="02000506080000020004" pitchFamily="2" charset="0"/>
              </a:rPr>
              <a:t>.</a:t>
            </a:r>
          </a:p>
          <a:p>
            <a:endParaRPr lang="en-US" sz="2800" dirty="0">
              <a:latin typeface="CBS NEW" panose="02000506080000020004" pitchFamily="2" charset="0"/>
            </a:endParaRPr>
          </a:p>
          <a:p>
            <a:r>
              <a:rPr lang="en-US" sz="2800" dirty="0" err="1">
                <a:latin typeface="CBS NEW" panose="02000506080000020004" pitchFamily="2" charset="0"/>
              </a:rPr>
              <a:t>Inderkredsens</a:t>
            </a:r>
            <a:r>
              <a:rPr lang="en-US" sz="2800" dirty="0">
                <a:latin typeface="CBS NEW" panose="02000506080000020004" pitchFamily="2" charset="0"/>
              </a:rPr>
              <a:t> </a:t>
            </a:r>
            <a:r>
              <a:rPr lang="en-US" sz="2800" dirty="0" err="1">
                <a:latin typeface="CBS NEW" panose="02000506080000020004" pitchFamily="2" charset="0"/>
              </a:rPr>
              <a:t>stabilitet</a:t>
            </a:r>
            <a:r>
              <a:rPr lang="en-US" sz="2800" dirty="0">
                <a:latin typeface="CBS NEW" panose="02000506080000020004" pitchFamily="2" charset="0"/>
              </a:rPr>
              <a:t> </a:t>
            </a:r>
            <a:r>
              <a:rPr lang="en-US" sz="2800" dirty="0" err="1">
                <a:latin typeface="CBS NEW" panose="02000506080000020004" pitchFamily="2" charset="0"/>
              </a:rPr>
              <a:t>gennem</a:t>
            </a:r>
            <a:r>
              <a:rPr lang="en-US" sz="2800" dirty="0">
                <a:latin typeface="CBS NEW" panose="02000506080000020004" pitchFamily="2" charset="0"/>
              </a:rPr>
              <a:t> det 20. </a:t>
            </a:r>
            <a:r>
              <a:rPr lang="en-US" sz="2800" dirty="0" err="1">
                <a:latin typeface="CBS NEW" panose="02000506080000020004" pitchFamily="2" charset="0"/>
              </a:rPr>
              <a:t>århundrede</a:t>
            </a:r>
            <a:r>
              <a:rPr lang="en-US" sz="2800" dirty="0">
                <a:latin typeface="CBS NEW" panose="02000506080000020004" pitchFamily="2" charset="0"/>
              </a:rPr>
              <a:t> (Useem 1984):</a:t>
            </a:r>
          </a:p>
          <a:p>
            <a:endParaRPr lang="en-US" sz="2800" dirty="0">
              <a:latin typeface="CBS NEW" panose="02000506080000020004" pitchFamily="2" charset="0"/>
            </a:endParaRPr>
          </a:p>
          <a:p>
            <a:r>
              <a:rPr lang="en-US" sz="2800" dirty="0" err="1">
                <a:latin typeface="CBS NEW" panose="02000506080000020004" pitchFamily="2" charset="0"/>
              </a:rPr>
              <a:t>Vedvarende</a:t>
            </a:r>
            <a:r>
              <a:rPr lang="en-US" sz="2800" dirty="0">
                <a:latin typeface="CBS NEW" panose="02000506080000020004" pitchFamily="2" charset="0"/>
              </a:rPr>
              <a:t> </a:t>
            </a:r>
            <a:r>
              <a:rPr lang="en-US" sz="2800" dirty="0" err="1">
                <a:latin typeface="CBS NEW" panose="02000506080000020004" pitchFamily="2" charset="0"/>
              </a:rPr>
              <a:t>strukturel</a:t>
            </a:r>
            <a:r>
              <a:rPr lang="en-US" sz="2800" dirty="0">
                <a:latin typeface="CBS NEW" panose="02000506080000020004" pitchFamily="2" charset="0"/>
              </a:rPr>
              <a:t> </a:t>
            </a:r>
            <a:r>
              <a:rPr lang="en-US" sz="2800" dirty="0" err="1">
                <a:latin typeface="CBS NEW" panose="02000506080000020004" pitchFamily="2" charset="0"/>
              </a:rPr>
              <a:t>kvalitet</a:t>
            </a:r>
            <a:r>
              <a:rPr lang="en-US" sz="2800" dirty="0">
                <a:latin typeface="CBS NEW" panose="02000506080000020004" pitchFamily="2" charset="0"/>
              </a:rPr>
              <a:t> </a:t>
            </a:r>
            <a:r>
              <a:rPr lang="en-US" sz="2800" dirty="0" err="1">
                <a:latin typeface="CBS NEW" panose="02000506080000020004" pitchFamily="2" charset="0"/>
              </a:rPr>
              <a:t>ved</a:t>
            </a:r>
            <a:r>
              <a:rPr lang="en-US" sz="2800" dirty="0">
                <a:latin typeface="CBS NEW" panose="02000506080000020004" pitchFamily="2" charset="0"/>
              </a:rPr>
              <a:t> </a:t>
            </a:r>
            <a:r>
              <a:rPr lang="en-US" sz="2800" dirty="0" err="1">
                <a:latin typeface="CBS NEW" panose="02000506080000020004" pitchFamily="2" charset="0"/>
              </a:rPr>
              <a:t>netværket</a:t>
            </a:r>
            <a:r>
              <a:rPr lang="en-US" sz="2800" dirty="0">
                <a:latin typeface="CBS NEW" panose="02000506080000020004" pitchFamily="2" charset="0"/>
              </a:rPr>
              <a:t> – </a:t>
            </a:r>
            <a:r>
              <a:rPr lang="en-US" sz="2800" dirty="0" err="1">
                <a:latin typeface="CBS NEW" panose="02000506080000020004" pitchFamily="2" charset="0"/>
              </a:rPr>
              <a:t>meget</a:t>
            </a:r>
            <a:r>
              <a:rPr lang="en-US" sz="2800" dirty="0">
                <a:latin typeface="CBS NEW" panose="02000506080000020004" pitchFamily="2" charset="0"/>
              </a:rPr>
              <a:t> </a:t>
            </a:r>
            <a:r>
              <a:rPr lang="en-US" sz="2800" dirty="0" err="1">
                <a:latin typeface="CBS NEW" panose="02000506080000020004" pitchFamily="2" charset="0"/>
              </a:rPr>
              <a:t>høj</a:t>
            </a:r>
            <a:r>
              <a:rPr lang="en-US" sz="2800" dirty="0">
                <a:latin typeface="CBS NEW" panose="02000506080000020004" pitchFamily="2" charset="0"/>
              </a:rPr>
              <a:t> </a:t>
            </a:r>
            <a:r>
              <a:rPr lang="en-US" sz="2800" dirty="0" err="1">
                <a:latin typeface="CBS NEW" panose="02000506080000020004" pitchFamily="2" charset="0"/>
              </a:rPr>
              <a:t>sammenhængskraft</a:t>
            </a:r>
            <a:r>
              <a:rPr lang="en-US" sz="2800" dirty="0">
                <a:latin typeface="CBS NEW" panose="02000506080000020004" pitchFamily="2" charset="0"/>
              </a:rPr>
              <a:t>:</a:t>
            </a:r>
          </a:p>
          <a:p>
            <a:r>
              <a:rPr lang="en-US" sz="2800" dirty="0">
                <a:latin typeface="CBS NEW" panose="02000506080000020004" pitchFamily="2" charset="0"/>
              </a:rPr>
              <a:t>	</a:t>
            </a:r>
            <a:r>
              <a:rPr lang="en-US" sz="2800" dirty="0" err="1">
                <a:latin typeface="CBS NEW" panose="02000506080000020004" pitchFamily="2" charset="0"/>
              </a:rPr>
              <a:t>En</a:t>
            </a:r>
            <a:r>
              <a:rPr lang="en-US" sz="2800" dirty="0">
                <a:latin typeface="CBS NEW" panose="02000506080000020004" pitchFamily="2" charset="0"/>
              </a:rPr>
              <a:t> </a:t>
            </a:r>
            <a:r>
              <a:rPr lang="en-US" sz="2800" dirty="0" err="1">
                <a:latin typeface="CBS NEW" panose="02000506080000020004" pitchFamily="2" charset="0"/>
              </a:rPr>
              <a:t>inderkreds</a:t>
            </a:r>
            <a:r>
              <a:rPr lang="en-US" sz="2800" dirty="0">
                <a:latin typeface="CBS NEW" panose="02000506080000020004" pitchFamily="2" charset="0"/>
              </a:rPr>
              <a:t> </a:t>
            </a:r>
            <a:r>
              <a:rPr lang="en-US" sz="2800" dirty="0" err="1">
                <a:latin typeface="CBS NEW" panose="02000506080000020004" pitchFamily="2" charset="0"/>
              </a:rPr>
              <a:t>af</a:t>
            </a:r>
            <a:r>
              <a:rPr lang="en-US" sz="2800" dirty="0">
                <a:latin typeface="CBS NEW" panose="02000506080000020004" pitchFamily="2" charset="0"/>
              </a:rPr>
              <a:t> </a:t>
            </a:r>
            <a:r>
              <a:rPr lang="en-US" sz="2800" dirty="0" err="1">
                <a:latin typeface="CBS NEW" panose="02000506080000020004" pitchFamily="2" charset="0"/>
              </a:rPr>
              <a:t>superconnnectors</a:t>
            </a:r>
            <a:r>
              <a:rPr lang="en-US" sz="2800" dirty="0">
                <a:latin typeface="CBS NEW" panose="02000506080000020004" pitchFamily="2" charset="0"/>
              </a:rPr>
              <a:t> - ‘preferential 	attachment’</a:t>
            </a:r>
          </a:p>
          <a:p>
            <a:r>
              <a:rPr lang="en-US" sz="2800" dirty="0">
                <a:latin typeface="CBS NEW" panose="02000506080000020004" pitchFamily="2" charset="0"/>
              </a:rPr>
              <a:t>	Korte </a:t>
            </a:r>
            <a:r>
              <a:rPr lang="en-US" sz="2800" dirty="0" err="1">
                <a:latin typeface="CBS NEW" panose="02000506080000020004" pitchFamily="2" charset="0"/>
              </a:rPr>
              <a:t>stilængder</a:t>
            </a:r>
            <a:r>
              <a:rPr lang="en-US" sz="2800" dirty="0">
                <a:latin typeface="CBS NEW" panose="02000506080000020004" pitchFamily="2" charset="0"/>
              </a:rPr>
              <a:t> – ‘small world structure’</a:t>
            </a:r>
          </a:p>
          <a:p>
            <a:endParaRPr lang="en-US" sz="2800" dirty="0">
              <a:latin typeface="CBS NEW" panose="02000506080000020004" pitchFamily="2" charset="0"/>
            </a:endParaRPr>
          </a:p>
          <a:p>
            <a:r>
              <a:rPr lang="en-US" sz="2800" dirty="0" err="1">
                <a:latin typeface="CBS NEW" panose="02000506080000020004" pitchFamily="2" charset="0"/>
              </a:rPr>
              <a:t>Resultat</a:t>
            </a:r>
            <a:r>
              <a:rPr lang="en-US" sz="2800" dirty="0">
                <a:latin typeface="CBS NEW" panose="02000506080000020004" pitchFamily="2" charset="0"/>
              </a:rPr>
              <a:t> </a:t>
            </a:r>
            <a:r>
              <a:rPr lang="en-US" sz="2800" dirty="0" err="1">
                <a:latin typeface="CBS NEW" panose="02000506080000020004" pitchFamily="2" charset="0"/>
              </a:rPr>
              <a:t>af</a:t>
            </a:r>
            <a:r>
              <a:rPr lang="en-US" sz="2800" dirty="0">
                <a:latin typeface="CBS NEW" panose="02000506080000020004" pitchFamily="2" charset="0"/>
              </a:rPr>
              <a:t> </a:t>
            </a:r>
            <a:r>
              <a:rPr lang="en-US" sz="2800" dirty="0" err="1">
                <a:latin typeface="CBS NEW" panose="02000506080000020004" pitchFamily="2" charset="0"/>
              </a:rPr>
              <a:t>rekrutteringspraksisser</a:t>
            </a:r>
            <a:r>
              <a:rPr lang="en-US" sz="2800" dirty="0">
                <a:latin typeface="CBS NEW" panose="02000506080000020004" pitchFamily="2" charset="0"/>
              </a:rPr>
              <a:t> - </a:t>
            </a:r>
            <a:r>
              <a:rPr lang="en-US" sz="2800" dirty="0" err="1">
                <a:latin typeface="CBS NEW" panose="02000506080000020004" pitchFamily="2" charset="0"/>
              </a:rPr>
              <a:t>kan</a:t>
            </a:r>
            <a:r>
              <a:rPr lang="en-US" sz="2800" dirty="0">
                <a:latin typeface="CBS NEW" panose="02000506080000020004" pitchFamily="2" charset="0"/>
              </a:rPr>
              <a:t> vi </a:t>
            </a:r>
            <a:r>
              <a:rPr lang="en-US" sz="2800" dirty="0" err="1">
                <a:latin typeface="CBS NEW" panose="02000506080000020004" pitchFamily="2" charset="0"/>
              </a:rPr>
              <a:t>komme</a:t>
            </a:r>
            <a:r>
              <a:rPr lang="en-US" sz="2800" dirty="0">
                <a:latin typeface="CBS NEW" panose="02000506080000020004" pitchFamily="2" charset="0"/>
              </a:rPr>
              <a:t> </a:t>
            </a:r>
            <a:r>
              <a:rPr lang="en-US" sz="2800" dirty="0" err="1">
                <a:latin typeface="CBS NEW" panose="02000506080000020004" pitchFamily="2" charset="0"/>
              </a:rPr>
              <a:t>på</a:t>
            </a:r>
            <a:r>
              <a:rPr lang="en-US" sz="2800" dirty="0">
                <a:latin typeface="CBS NEW" panose="02000506080000020004" pitchFamily="2" charset="0"/>
              </a:rPr>
              <a:t> </a:t>
            </a:r>
            <a:r>
              <a:rPr lang="en-US" sz="2800" dirty="0" err="1">
                <a:latin typeface="CBS NEW" panose="02000506080000020004" pitchFamily="2" charset="0"/>
              </a:rPr>
              <a:t>andre</a:t>
            </a:r>
            <a:r>
              <a:rPr lang="en-US" sz="2800" dirty="0">
                <a:latin typeface="CBS NEW" panose="02000506080000020004" pitchFamily="2" charset="0"/>
              </a:rPr>
              <a:t> </a:t>
            </a:r>
            <a:r>
              <a:rPr lang="en-US" sz="2800" dirty="0" err="1">
                <a:latin typeface="CBS NEW" panose="02000506080000020004" pitchFamily="2" charset="0"/>
              </a:rPr>
              <a:t>mekanismer</a:t>
            </a:r>
            <a:r>
              <a:rPr lang="en-US" sz="2800" dirty="0">
                <a:latin typeface="CBS NEW" panose="02000506080000020004" pitchFamily="2" charset="0"/>
              </a:rPr>
              <a:t>?</a:t>
            </a:r>
          </a:p>
          <a:p>
            <a:endParaRPr lang="en-US" dirty="0"/>
          </a:p>
        </p:txBody>
      </p:sp>
    </p:spTree>
    <p:extLst>
      <p:ext uri="{BB962C8B-B14F-4D97-AF65-F5344CB8AC3E}">
        <p14:creationId xmlns:p14="http://schemas.microsoft.com/office/powerpoint/2010/main" val="20146223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Fragmentering af inderkreds</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B99613B-67DA-2A44-A94F-2F43D9D38E34}"/>
              </a:ext>
            </a:extLst>
          </p:cNvPr>
          <p:cNvPicPr>
            <a:picLocks noChangeAspect="1"/>
          </p:cNvPicPr>
          <p:nvPr/>
        </p:nvPicPr>
        <p:blipFill>
          <a:blip r:embed="rId2"/>
          <a:stretch>
            <a:fillRect/>
          </a:stretch>
        </p:blipFill>
        <p:spPr>
          <a:xfrm>
            <a:off x="417354" y="1196752"/>
            <a:ext cx="8053101" cy="5544616"/>
          </a:xfrm>
          <a:prstGeom prst="rect">
            <a:avLst/>
          </a:prstGeom>
        </p:spPr>
      </p:pic>
      <p:sp>
        <p:nvSpPr>
          <p:cNvPr id="9" name="TextBox 8"/>
          <p:cNvSpPr txBox="1"/>
          <p:nvPr/>
        </p:nvSpPr>
        <p:spPr>
          <a:xfrm>
            <a:off x="395288" y="1067448"/>
            <a:ext cx="7345064" cy="738664"/>
          </a:xfrm>
          <a:prstGeom prst="rect">
            <a:avLst/>
          </a:prstGeom>
          <a:noFill/>
        </p:spPr>
        <p:txBody>
          <a:bodyPr wrap="square" lIns="0" tIns="0" rIns="0" bIns="0" rtlCol="0">
            <a:spAutoFit/>
          </a:bodyPr>
          <a:lstStyle/>
          <a:p>
            <a:r>
              <a:rPr lang="en-US" sz="1400" dirty="0" err="1">
                <a:latin typeface="CBS NEW" panose="02000506080000020004" pitchFamily="2" charset="0"/>
              </a:rPr>
              <a:t>Kilde</a:t>
            </a:r>
            <a:r>
              <a:rPr lang="en-US" sz="1400" dirty="0">
                <a:latin typeface="CBS NEW" panose="02000506080000020004" pitchFamily="2" charset="0"/>
              </a:rPr>
              <a:t>: Chu, Johan S. G., and Gerald F. Davis. “Who Killed the Inner Circle? The Decline of the American Corporate Interlock Network.” </a:t>
            </a:r>
            <a:r>
              <a:rPr lang="en-US" sz="1400" i="1" dirty="0">
                <a:latin typeface="CBS NEW" panose="02000506080000020004" pitchFamily="2" charset="0"/>
              </a:rPr>
              <a:t>American Journal of Sociology</a:t>
            </a:r>
            <a:r>
              <a:rPr lang="en-US" sz="1400" dirty="0">
                <a:latin typeface="CBS NEW" panose="02000506080000020004" pitchFamily="2" charset="0"/>
              </a:rPr>
              <a:t> 122, no. 3 (November 2016): 714–54. </a:t>
            </a:r>
            <a:r>
              <a:rPr lang="en-US" sz="1400" dirty="0">
                <a:latin typeface="CBS NEW" panose="02000506080000020004" pitchFamily="2" charset="0"/>
                <a:hlinkClick r:id="rId3"/>
              </a:rPr>
              <a:t>https://doi.org/10.1086/688650</a:t>
            </a:r>
            <a:r>
              <a:rPr lang="en-US" sz="1400" dirty="0">
                <a:latin typeface="CBS NEW" panose="02000506080000020004" pitchFamily="2" charset="0"/>
              </a:rPr>
              <a:t>.</a:t>
            </a:r>
          </a:p>
          <a:p>
            <a:endParaRPr lang="da-DK" sz="2000" dirty="0" err="1">
              <a:solidFill>
                <a:schemeClr val="tx2"/>
              </a:solidFill>
            </a:endParaRPr>
          </a:p>
        </p:txBody>
      </p:sp>
    </p:spTree>
    <p:extLst>
      <p:ext uri="{BB962C8B-B14F-4D97-AF65-F5344CB8AC3E}">
        <p14:creationId xmlns:p14="http://schemas.microsoft.com/office/powerpoint/2010/main" val="258265183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95288" y="4365104"/>
            <a:ext cx="8353425" cy="648072"/>
          </a:xfrm>
        </p:spPr>
        <p:txBody>
          <a:bodyPr/>
          <a:lstStyle/>
          <a:p>
            <a:r>
              <a:rPr lang="da-DK" sz="5200" noProof="0" dirty="0">
                <a:latin typeface="CBS NEW" panose="02000506080000020004" pitchFamily="2" charset="0"/>
              </a:rPr>
              <a:t>1. Netværksforbindelser styrke og hvorfor svage band kan være overraskende stærke</a:t>
            </a:r>
          </a:p>
        </p:txBody>
      </p:sp>
      <p:cxnSp>
        <p:nvCxnSpPr>
          <p:cNvPr id="7" name="Straight Connector 6"/>
          <p:cNvCxnSpPr/>
          <p:nvPr/>
        </p:nvCxnSpPr>
        <p:spPr>
          <a:xfrm>
            <a:off x="395288" y="1052736"/>
            <a:ext cx="7993136"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8" name="Text Placeholder 2"/>
          <p:cNvSpPr txBox="1">
            <a:spLocks/>
          </p:cNvSpPr>
          <p:nvPr/>
        </p:nvSpPr>
        <p:spPr bwMode="auto">
          <a:xfrm>
            <a:off x="395536" y="4725145"/>
            <a:ext cx="8353425" cy="57606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defTabSz="914258" rtl="0" eaLnBrk="1" fontAlgn="base" hangingPunct="1">
              <a:lnSpc>
                <a:spcPct val="80000"/>
              </a:lnSpc>
              <a:spcBef>
                <a:spcPct val="0"/>
              </a:spcBef>
              <a:spcAft>
                <a:spcPts val="300"/>
              </a:spcAft>
              <a:buFont typeface="Arial" charset="0"/>
              <a:defRPr lang="en-US" sz="36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endParaRPr lang="en-US" sz="2800" dirty="0">
              <a:latin typeface="CBS NEW" panose="02000506080000020004" pitchFamily="2" charset="0"/>
            </a:endParaRPr>
          </a:p>
        </p:txBody>
      </p:sp>
    </p:spTree>
    <p:extLst>
      <p:ext uri="{BB962C8B-B14F-4D97-AF65-F5344CB8AC3E}">
        <p14:creationId xmlns:p14="http://schemas.microsoft.com/office/powerpoint/2010/main" val="210761189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Fragmentering af inderkreds</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5288" y="1067448"/>
            <a:ext cx="7345064" cy="738664"/>
          </a:xfrm>
          <a:prstGeom prst="rect">
            <a:avLst/>
          </a:prstGeom>
          <a:noFill/>
        </p:spPr>
        <p:txBody>
          <a:bodyPr wrap="square" lIns="0" tIns="0" rIns="0" bIns="0" rtlCol="0">
            <a:spAutoFit/>
          </a:bodyPr>
          <a:lstStyle/>
          <a:p>
            <a:r>
              <a:rPr lang="en-US" sz="1400" dirty="0" err="1">
                <a:latin typeface="CBS NEW" panose="02000506080000020004" pitchFamily="2" charset="0"/>
              </a:rPr>
              <a:t>Kilde</a:t>
            </a:r>
            <a:r>
              <a:rPr lang="en-US" sz="1400" dirty="0">
                <a:latin typeface="CBS NEW" panose="02000506080000020004" pitchFamily="2" charset="0"/>
              </a:rPr>
              <a:t>: Chu, Johan S. G., and Gerald F. Davis. “Who Killed the Inner Circle? The Decline of the American Corporate Interlock Network.” </a:t>
            </a:r>
            <a:r>
              <a:rPr lang="en-US" sz="1400" i="1" dirty="0">
                <a:latin typeface="CBS NEW" panose="02000506080000020004" pitchFamily="2" charset="0"/>
              </a:rPr>
              <a:t>American Journal of Sociology</a:t>
            </a:r>
            <a:r>
              <a:rPr lang="en-US" sz="1400" dirty="0">
                <a:latin typeface="CBS NEW" panose="02000506080000020004" pitchFamily="2" charset="0"/>
              </a:rPr>
              <a:t> 122, no. 3 (November 2016): 714–54. </a:t>
            </a:r>
            <a:r>
              <a:rPr lang="en-US" sz="1400" dirty="0">
                <a:latin typeface="CBS NEW" panose="02000506080000020004" pitchFamily="2" charset="0"/>
                <a:hlinkClick r:id="rId2"/>
              </a:rPr>
              <a:t>https://doi.org/10.1086/688650</a:t>
            </a:r>
            <a:r>
              <a:rPr lang="en-US" sz="1400" dirty="0">
                <a:latin typeface="CBS NEW" panose="02000506080000020004" pitchFamily="2" charset="0"/>
              </a:rPr>
              <a:t>.</a:t>
            </a:r>
          </a:p>
          <a:p>
            <a:endParaRPr lang="da-DK" sz="2000" dirty="0" err="1">
              <a:solidFill>
                <a:schemeClr val="tx2"/>
              </a:solidFill>
            </a:endParaRPr>
          </a:p>
        </p:txBody>
      </p:sp>
      <p:pic>
        <p:nvPicPr>
          <p:cNvPr id="10" name="Picture 9"/>
          <p:cNvPicPr>
            <a:picLocks noChangeAspect="1"/>
          </p:cNvPicPr>
          <p:nvPr/>
        </p:nvPicPr>
        <p:blipFill>
          <a:blip r:embed="rId3"/>
          <a:stretch>
            <a:fillRect/>
          </a:stretch>
        </p:blipFill>
        <p:spPr>
          <a:xfrm>
            <a:off x="827584" y="2276872"/>
            <a:ext cx="7758075" cy="3249109"/>
          </a:xfrm>
          <a:prstGeom prst="rect">
            <a:avLst/>
          </a:prstGeom>
        </p:spPr>
      </p:pic>
    </p:spTree>
    <p:extLst>
      <p:ext uri="{BB962C8B-B14F-4D97-AF65-F5344CB8AC3E}">
        <p14:creationId xmlns:p14="http://schemas.microsoft.com/office/powerpoint/2010/main" val="6802531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Fragmentering af inderkreds</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5288" y="1067448"/>
            <a:ext cx="7345064" cy="738664"/>
          </a:xfrm>
          <a:prstGeom prst="rect">
            <a:avLst/>
          </a:prstGeom>
          <a:noFill/>
        </p:spPr>
        <p:txBody>
          <a:bodyPr wrap="square" lIns="0" tIns="0" rIns="0" bIns="0" rtlCol="0">
            <a:spAutoFit/>
          </a:bodyPr>
          <a:lstStyle/>
          <a:p>
            <a:r>
              <a:rPr lang="en-US" sz="1400" dirty="0" err="1">
                <a:latin typeface="CBS NEW" panose="02000506080000020004" pitchFamily="2" charset="0"/>
              </a:rPr>
              <a:t>Kilde</a:t>
            </a:r>
            <a:r>
              <a:rPr lang="en-US" sz="1400" dirty="0">
                <a:latin typeface="CBS NEW" panose="02000506080000020004" pitchFamily="2" charset="0"/>
              </a:rPr>
              <a:t>: Chu, Johan S. G., and Gerald F. Davis. “Who Killed the Inner Circle? The Decline of the American Corporate Interlock Network.” </a:t>
            </a:r>
            <a:r>
              <a:rPr lang="en-US" sz="1400" i="1" dirty="0">
                <a:latin typeface="CBS NEW" panose="02000506080000020004" pitchFamily="2" charset="0"/>
              </a:rPr>
              <a:t>American Journal of Sociology</a:t>
            </a:r>
            <a:r>
              <a:rPr lang="en-US" sz="1400" dirty="0">
                <a:latin typeface="CBS NEW" panose="02000506080000020004" pitchFamily="2" charset="0"/>
              </a:rPr>
              <a:t> 122, no. 3 (November 2016): 714–54. </a:t>
            </a:r>
            <a:r>
              <a:rPr lang="en-US" sz="1400" dirty="0">
                <a:latin typeface="CBS NEW" panose="02000506080000020004" pitchFamily="2" charset="0"/>
                <a:hlinkClick r:id="rId2"/>
              </a:rPr>
              <a:t>https://doi.org/10.1086/688650</a:t>
            </a:r>
            <a:r>
              <a:rPr lang="en-US" sz="1400" dirty="0">
                <a:latin typeface="CBS NEW" panose="02000506080000020004" pitchFamily="2" charset="0"/>
              </a:rPr>
              <a:t>.</a:t>
            </a:r>
          </a:p>
          <a:p>
            <a:endParaRPr lang="da-DK" sz="2000" dirty="0" err="1">
              <a:solidFill>
                <a:schemeClr val="tx2"/>
              </a:solidFill>
            </a:endParaRPr>
          </a:p>
        </p:txBody>
      </p:sp>
      <p:pic>
        <p:nvPicPr>
          <p:cNvPr id="7" name="Content Placeholder 4">
            <a:extLst>
              <a:ext uri="{FF2B5EF4-FFF2-40B4-BE49-F238E27FC236}">
                <a16:creationId xmlns:a16="http://schemas.microsoft.com/office/drawing/2014/main" id="{06720339-7311-FD43-AC33-27044C95F456}"/>
              </a:ext>
            </a:extLst>
          </p:cNvPr>
          <p:cNvPicPr>
            <a:picLocks noGrp="1" noChangeAspect="1"/>
          </p:cNvPicPr>
          <p:nvPr>
            <p:ph idx="4294967295"/>
          </p:nvPr>
        </p:nvPicPr>
        <p:blipFill>
          <a:blip r:embed="rId3"/>
          <a:stretch>
            <a:fillRect/>
          </a:stretch>
        </p:blipFill>
        <p:spPr>
          <a:xfrm>
            <a:off x="163188" y="1696641"/>
            <a:ext cx="8903295" cy="4421187"/>
          </a:xfrm>
          <a:prstGeom prst="rect">
            <a:avLst/>
          </a:prstGeom>
        </p:spPr>
      </p:pic>
    </p:spTree>
    <p:extLst>
      <p:ext uri="{BB962C8B-B14F-4D97-AF65-F5344CB8AC3E}">
        <p14:creationId xmlns:p14="http://schemas.microsoft.com/office/powerpoint/2010/main" val="124711539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287" y="513036"/>
            <a:ext cx="5761037" cy="719138"/>
          </a:xfrm>
        </p:spPr>
        <p:txBody>
          <a:bodyPr>
            <a:noAutofit/>
          </a:bodyPr>
          <a:lstStyle/>
          <a:p>
            <a:r>
              <a:rPr lang="da-DK" sz="2700" noProof="0" dirty="0">
                <a:latin typeface="CBS NEW" panose="02000506080000020004" pitchFamily="2" charset="0"/>
              </a:rPr>
              <a:t>Forbundethed og strukturel sammenhængskraft svækkes begge</a:t>
            </a:r>
          </a:p>
        </p:txBody>
      </p:sp>
      <p:cxnSp>
        <p:nvCxnSpPr>
          <p:cNvPr id="5" name="Straight Connector 4"/>
          <p:cNvCxnSpPr>
            <a:cxnSpLocks/>
          </p:cNvCxnSpPr>
          <p:nvPr/>
        </p:nvCxnSpPr>
        <p:spPr>
          <a:xfrm>
            <a:off x="251520" y="1556792"/>
            <a:ext cx="5328840"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91680" y="5877272"/>
            <a:ext cx="6264696" cy="738664"/>
          </a:xfrm>
          <a:prstGeom prst="rect">
            <a:avLst/>
          </a:prstGeom>
          <a:noFill/>
        </p:spPr>
        <p:txBody>
          <a:bodyPr wrap="square" lIns="0" tIns="0" rIns="0" bIns="0" rtlCol="0">
            <a:spAutoFit/>
          </a:bodyPr>
          <a:lstStyle/>
          <a:p>
            <a:r>
              <a:rPr lang="en-US" sz="1400" dirty="0" err="1">
                <a:latin typeface="CBS NEW" panose="02000506080000020004" pitchFamily="2" charset="0"/>
              </a:rPr>
              <a:t>Kilde</a:t>
            </a:r>
            <a:r>
              <a:rPr lang="en-US" sz="1400" dirty="0">
                <a:latin typeface="CBS NEW" panose="02000506080000020004" pitchFamily="2" charset="0"/>
              </a:rPr>
              <a:t>: Benton, R. &amp; A. Cobb 2019. ”Eyes on the Horizon: Fragmented Elites and the Short-Term Focus of the American Corporation”, </a:t>
            </a:r>
            <a:r>
              <a:rPr lang="en-US" sz="1400" i="1" dirty="0">
                <a:latin typeface="CBS NEW" panose="02000506080000020004" pitchFamily="2" charset="0"/>
              </a:rPr>
              <a:t>American Journal of Sociology</a:t>
            </a:r>
            <a:r>
              <a:rPr lang="en-US" sz="1400" dirty="0">
                <a:latin typeface="CBS NEW" panose="02000506080000020004" pitchFamily="2" charset="0"/>
              </a:rPr>
              <a:t> 124, </a:t>
            </a:r>
          </a:p>
          <a:p>
            <a:endParaRPr lang="da-DK" sz="2000" dirty="0" err="1">
              <a:solidFill>
                <a:schemeClr val="tx2"/>
              </a:solidFill>
            </a:endParaRPr>
          </a:p>
        </p:txBody>
      </p:sp>
      <p:pic>
        <p:nvPicPr>
          <p:cNvPr id="4" name="Picture 3" descr="Chart, line chart&#10;&#10;Description automatically generated">
            <a:extLst>
              <a:ext uri="{FF2B5EF4-FFF2-40B4-BE49-F238E27FC236}">
                <a16:creationId xmlns:a16="http://schemas.microsoft.com/office/drawing/2014/main" id="{DF88A9F6-BABB-B2C7-51AF-5D0AB2977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722" y="1273087"/>
            <a:ext cx="3867550" cy="4393651"/>
          </a:xfrm>
          <a:prstGeom prst="rect">
            <a:avLst/>
          </a:prstGeom>
        </p:spPr>
      </p:pic>
      <p:cxnSp>
        <p:nvCxnSpPr>
          <p:cNvPr id="11" name="Elbow Connector 10">
            <a:extLst>
              <a:ext uri="{FF2B5EF4-FFF2-40B4-BE49-F238E27FC236}">
                <a16:creationId xmlns:a16="http://schemas.microsoft.com/office/drawing/2014/main" id="{182740BE-164C-B989-9F68-B9AE759746D8}"/>
              </a:ext>
            </a:extLst>
          </p:cNvPr>
          <p:cNvCxnSpPr>
            <a:cxnSpLocks/>
          </p:cNvCxnSpPr>
          <p:nvPr/>
        </p:nvCxnSpPr>
        <p:spPr>
          <a:xfrm rot="16200000" flipH="1">
            <a:off x="2875109" y="2879253"/>
            <a:ext cx="3897838" cy="720084"/>
          </a:xfrm>
          <a:prstGeom prst="bentConnector3">
            <a:avLst>
              <a:gd name="adj1" fmla="val 9976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8434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Fragmentering af inderkreds</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5288" y="1067448"/>
            <a:ext cx="7345064" cy="738664"/>
          </a:xfrm>
          <a:prstGeom prst="rect">
            <a:avLst/>
          </a:prstGeom>
          <a:noFill/>
        </p:spPr>
        <p:txBody>
          <a:bodyPr wrap="square" lIns="0" tIns="0" rIns="0" bIns="0" rtlCol="0">
            <a:spAutoFit/>
          </a:bodyPr>
          <a:lstStyle/>
          <a:p>
            <a:r>
              <a:rPr lang="en-US" sz="1400" dirty="0" err="1">
                <a:latin typeface="CBS NEW" panose="02000506080000020004" pitchFamily="2" charset="0"/>
              </a:rPr>
              <a:t>Kilde</a:t>
            </a:r>
            <a:r>
              <a:rPr lang="en-US" sz="1400" dirty="0">
                <a:latin typeface="CBS NEW" panose="02000506080000020004" pitchFamily="2" charset="0"/>
              </a:rPr>
              <a:t>: Chu, Johan S. G., and Gerald F. Davis. “Who Killed the Inner Circle? The Decline of the American Corporate Interlock Network.” </a:t>
            </a:r>
            <a:r>
              <a:rPr lang="en-US" sz="1400" i="1" dirty="0">
                <a:latin typeface="CBS NEW" panose="02000506080000020004" pitchFamily="2" charset="0"/>
              </a:rPr>
              <a:t>American Journal of Sociology</a:t>
            </a:r>
            <a:r>
              <a:rPr lang="en-US" sz="1400" dirty="0">
                <a:latin typeface="CBS NEW" panose="02000506080000020004" pitchFamily="2" charset="0"/>
              </a:rPr>
              <a:t> 122, no. 3 (November 2016): 714–54. </a:t>
            </a:r>
            <a:r>
              <a:rPr lang="en-US" sz="1400" dirty="0">
                <a:latin typeface="CBS NEW" panose="02000506080000020004" pitchFamily="2" charset="0"/>
                <a:hlinkClick r:id="rId2"/>
              </a:rPr>
              <a:t>https://doi.org/10.1086/688650</a:t>
            </a:r>
            <a:r>
              <a:rPr lang="en-US" sz="1400" dirty="0">
                <a:latin typeface="CBS NEW" panose="02000506080000020004" pitchFamily="2" charset="0"/>
              </a:rPr>
              <a:t>.</a:t>
            </a:r>
          </a:p>
          <a:p>
            <a:endParaRPr lang="da-DK" sz="2000" dirty="0" err="1">
              <a:solidFill>
                <a:schemeClr val="tx2"/>
              </a:solidFill>
            </a:endParaRPr>
          </a:p>
        </p:txBody>
      </p:sp>
      <p:pic>
        <p:nvPicPr>
          <p:cNvPr id="6" name="Picture 5">
            <a:extLst>
              <a:ext uri="{FF2B5EF4-FFF2-40B4-BE49-F238E27FC236}">
                <a16:creationId xmlns:a16="http://schemas.microsoft.com/office/drawing/2014/main" id="{A770AEB5-A951-DA44-8225-E3174067BE16}"/>
              </a:ext>
            </a:extLst>
          </p:cNvPr>
          <p:cNvPicPr>
            <a:picLocks noChangeAspect="1"/>
          </p:cNvPicPr>
          <p:nvPr/>
        </p:nvPicPr>
        <p:blipFill rotWithShape="1">
          <a:blip r:embed="rId3"/>
          <a:srcRect b="24312"/>
          <a:stretch/>
        </p:blipFill>
        <p:spPr>
          <a:xfrm>
            <a:off x="395288" y="1484784"/>
            <a:ext cx="7604774" cy="5301208"/>
          </a:xfrm>
          <a:prstGeom prst="rect">
            <a:avLst/>
          </a:prstGeom>
        </p:spPr>
      </p:pic>
    </p:spTree>
    <p:extLst>
      <p:ext uri="{BB962C8B-B14F-4D97-AF65-F5344CB8AC3E}">
        <p14:creationId xmlns:p14="http://schemas.microsoft.com/office/powerpoint/2010/main" val="78085068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Fragmentering af inderkreds</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5288" y="1067448"/>
            <a:ext cx="7345064" cy="738664"/>
          </a:xfrm>
          <a:prstGeom prst="rect">
            <a:avLst/>
          </a:prstGeom>
          <a:noFill/>
        </p:spPr>
        <p:txBody>
          <a:bodyPr wrap="square" lIns="0" tIns="0" rIns="0" bIns="0" rtlCol="0">
            <a:spAutoFit/>
          </a:bodyPr>
          <a:lstStyle/>
          <a:p>
            <a:r>
              <a:rPr lang="en-US" sz="1400" dirty="0" err="1">
                <a:latin typeface="CBS NEW" panose="02000506080000020004" pitchFamily="2" charset="0"/>
              </a:rPr>
              <a:t>Kilde</a:t>
            </a:r>
            <a:r>
              <a:rPr lang="en-US" sz="1400" dirty="0">
                <a:latin typeface="CBS NEW" panose="02000506080000020004" pitchFamily="2" charset="0"/>
              </a:rPr>
              <a:t>: Chu, Johan S. G., and Gerald F. Davis. “Who Killed the Inner Circle? The Decline of the American Corporate Interlock Network.” </a:t>
            </a:r>
            <a:r>
              <a:rPr lang="en-US" sz="1400" i="1" dirty="0">
                <a:latin typeface="CBS NEW" panose="02000506080000020004" pitchFamily="2" charset="0"/>
              </a:rPr>
              <a:t>American Journal of Sociology</a:t>
            </a:r>
            <a:r>
              <a:rPr lang="en-US" sz="1400" dirty="0">
                <a:latin typeface="CBS NEW" panose="02000506080000020004" pitchFamily="2" charset="0"/>
              </a:rPr>
              <a:t> 122, no. 3 (November 2016): 714–54. </a:t>
            </a:r>
            <a:r>
              <a:rPr lang="en-US" sz="1400" dirty="0">
                <a:latin typeface="CBS NEW" panose="02000506080000020004" pitchFamily="2" charset="0"/>
                <a:hlinkClick r:id="rId2"/>
              </a:rPr>
              <a:t>https://doi.org/10.1086/688650</a:t>
            </a:r>
            <a:r>
              <a:rPr lang="en-US" sz="1400" dirty="0">
                <a:latin typeface="CBS NEW" panose="02000506080000020004" pitchFamily="2" charset="0"/>
              </a:rPr>
              <a:t>.</a:t>
            </a:r>
          </a:p>
          <a:p>
            <a:endParaRPr lang="da-DK" sz="2000" dirty="0" err="1">
              <a:solidFill>
                <a:schemeClr val="tx2"/>
              </a:solidFill>
            </a:endParaRPr>
          </a:p>
        </p:txBody>
      </p:sp>
      <p:pic>
        <p:nvPicPr>
          <p:cNvPr id="4" name="Picture 3" descr="Chart, line chart&#10;&#10;Description automatically generated">
            <a:extLst>
              <a:ext uri="{FF2B5EF4-FFF2-40B4-BE49-F238E27FC236}">
                <a16:creationId xmlns:a16="http://schemas.microsoft.com/office/drawing/2014/main" id="{B12F5632-567F-AC35-20B2-3AD30C383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244762"/>
            <a:ext cx="4931742" cy="4284590"/>
          </a:xfrm>
          <a:prstGeom prst="rect">
            <a:avLst/>
          </a:prstGeom>
        </p:spPr>
      </p:pic>
    </p:spTree>
    <p:extLst>
      <p:ext uri="{BB962C8B-B14F-4D97-AF65-F5344CB8AC3E}">
        <p14:creationId xmlns:p14="http://schemas.microsoft.com/office/powerpoint/2010/main" val="17765887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Fragmentering af inderkreds</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5288" y="1067448"/>
            <a:ext cx="7345064" cy="738664"/>
          </a:xfrm>
          <a:prstGeom prst="rect">
            <a:avLst/>
          </a:prstGeom>
          <a:noFill/>
        </p:spPr>
        <p:txBody>
          <a:bodyPr wrap="square" lIns="0" tIns="0" rIns="0" bIns="0" rtlCol="0">
            <a:spAutoFit/>
          </a:bodyPr>
          <a:lstStyle/>
          <a:p>
            <a:r>
              <a:rPr lang="en-US" sz="1400" dirty="0" err="1">
                <a:latin typeface="CBS NEW" panose="02000506080000020004" pitchFamily="2" charset="0"/>
              </a:rPr>
              <a:t>Kilde</a:t>
            </a:r>
            <a:r>
              <a:rPr lang="en-US" sz="1400" dirty="0">
                <a:latin typeface="CBS NEW" panose="02000506080000020004" pitchFamily="2" charset="0"/>
              </a:rPr>
              <a:t>: Chu, Johan S. G., and Gerald F. Davis. “Who Killed the Inner Circle? The Decline of the American Corporate Interlock Network.” </a:t>
            </a:r>
            <a:r>
              <a:rPr lang="en-US" sz="1400" i="1" dirty="0">
                <a:latin typeface="CBS NEW" panose="02000506080000020004" pitchFamily="2" charset="0"/>
              </a:rPr>
              <a:t>American Journal of Sociology</a:t>
            </a:r>
            <a:r>
              <a:rPr lang="en-US" sz="1400" dirty="0">
                <a:latin typeface="CBS NEW" panose="02000506080000020004" pitchFamily="2" charset="0"/>
              </a:rPr>
              <a:t> 122, no. 3 (November 2016): 714–54. </a:t>
            </a:r>
            <a:r>
              <a:rPr lang="en-US" sz="1400" dirty="0">
                <a:latin typeface="CBS NEW" panose="02000506080000020004" pitchFamily="2" charset="0"/>
                <a:hlinkClick r:id="rId2"/>
              </a:rPr>
              <a:t>https://doi.org/10.1086/688650</a:t>
            </a:r>
            <a:r>
              <a:rPr lang="en-US" sz="1400" dirty="0">
                <a:latin typeface="CBS NEW" panose="02000506080000020004" pitchFamily="2" charset="0"/>
              </a:rPr>
              <a:t>.</a:t>
            </a:r>
          </a:p>
          <a:p>
            <a:endParaRPr lang="da-DK" sz="2000" dirty="0" err="1">
              <a:solidFill>
                <a:schemeClr val="tx2"/>
              </a:solidFill>
            </a:endParaRPr>
          </a:p>
        </p:txBody>
      </p:sp>
      <p:pic>
        <p:nvPicPr>
          <p:cNvPr id="6" name="Picture 5" descr="Chart, scatter chart&#10;&#10;Description automatically generated">
            <a:extLst>
              <a:ext uri="{FF2B5EF4-FFF2-40B4-BE49-F238E27FC236}">
                <a16:creationId xmlns:a16="http://schemas.microsoft.com/office/drawing/2014/main" id="{123FF30C-1C04-45C1-6799-94E121712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2492896"/>
            <a:ext cx="5348731" cy="3629496"/>
          </a:xfrm>
          <a:prstGeom prst="rect">
            <a:avLst/>
          </a:prstGeom>
        </p:spPr>
      </p:pic>
    </p:spTree>
    <p:extLst>
      <p:ext uri="{BB962C8B-B14F-4D97-AF65-F5344CB8AC3E}">
        <p14:creationId xmlns:p14="http://schemas.microsoft.com/office/powerpoint/2010/main" val="289264399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400" noProof="0" dirty="0">
                <a:latin typeface="CBS NEW" panose="02000506080000020004" pitchFamily="2" charset="0"/>
              </a:rPr>
              <a:t>Mekanismer bag fragmentering</a:t>
            </a:r>
          </a:p>
        </p:txBody>
      </p:sp>
      <p:sp>
        <p:nvSpPr>
          <p:cNvPr id="3" name="Content Placeholder 2"/>
          <p:cNvSpPr>
            <a:spLocks noGrp="1"/>
          </p:cNvSpPr>
          <p:nvPr>
            <p:ph sz="quarter" idx="11"/>
          </p:nvPr>
        </p:nvSpPr>
        <p:spPr>
          <a:xfrm>
            <a:off x="395288" y="1124743"/>
            <a:ext cx="8209160" cy="5139531"/>
          </a:xfrm>
        </p:spPr>
        <p:txBody>
          <a:bodyPr>
            <a:normAutofit/>
          </a:bodyPr>
          <a:lstStyle/>
          <a:p>
            <a:pPr marL="571500" indent="-571500">
              <a:buFont typeface="CBS NEW" panose="02000506080000020004" pitchFamily="2" charset="0"/>
              <a:buChar char="—"/>
            </a:pPr>
            <a:r>
              <a:rPr lang="da-DK" sz="3600" dirty="0">
                <a:latin typeface="CBS NEW" panose="02000506080000020004" pitchFamily="2" charset="0"/>
              </a:rPr>
              <a:t>Ændrede </a:t>
            </a:r>
            <a:r>
              <a:rPr lang="da-DK" sz="3600" dirty="0" err="1">
                <a:latin typeface="CBS NEW" panose="02000506080000020004" pitchFamily="2" charset="0"/>
              </a:rPr>
              <a:t>corporate</a:t>
            </a:r>
            <a:r>
              <a:rPr lang="da-DK" sz="3600" dirty="0">
                <a:latin typeface="CBS NEW" panose="02000506080000020004" pitchFamily="2" charset="0"/>
              </a:rPr>
              <a:t> </a:t>
            </a:r>
            <a:r>
              <a:rPr lang="da-DK" sz="3600" dirty="0" err="1">
                <a:latin typeface="CBS NEW" panose="02000506080000020004" pitchFamily="2" charset="0"/>
              </a:rPr>
              <a:t>governance</a:t>
            </a:r>
            <a:r>
              <a:rPr lang="da-DK" sz="3600" dirty="0">
                <a:latin typeface="CBS NEW" panose="02000506080000020004" pitchFamily="2" charset="0"/>
              </a:rPr>
              <a:t> normer – erhvervsskandaler (fx </a:t>
            </a:r>
            <a:r>
              <a:rPr lang="da-DK" sz="3600" dirty="0" err="1">
                <a:latin typeface="CBS NEW" panose="02000506080000020004" pitchFamily="2" charset="0"/>
              </a:rPr>
              <a:t>Enron</a:t>
            </a:r>
            <a:r>
              <a:rPr lang="da-DK" sz="3600" dirty="0">
                <a:latin typeface="CBS NEW" panose="02000506080000020004" pitchFamily="2" charset="0"/>
              </a:rPr>
              <a:t>):</a:t>
            </a:r>
          </a:p>
          <a:p>
            <a:pPr marL="1111225" lvl="3" indent="-571500">
              <a:buFont typeface="CBS NEW" panose="02000506080000020004" pitchFamily="2" charset="0"/>
              <a:buChar char="—"/>
            </a:pPr>
            <a:r>
              <a:rPr lang="da-DK" sz="3400" dirty="0">
                <a:latin typeface="CBS NEW" panose="02000506080000020004" pitchFamily="2" charset="0"/>
              </a:rPr>
              <a:t>‘</a:t>
            </a:r>
            <a:r>
              <a:rPr lang="da-DK" sz="3400" dirty="0" err="1">
                <a:latin typeface="CBS NEW" panose="02000506080000020004" pitchFamily="2" charset="0"/>
              </a:rPr>
              <a:t>overboarded</a:t>
            </a:r>
            <a:r>
              <a:rPr lang="da-DK" sz="3400" dirty="0">
                <a:latin typeface="CBS NEW" panose="02000506080000020004" pitchFamily="2" charset="0"/>
              </a:rPr>
              <a:t>’ </a:t>
            </a:r>
          </a:p>
          <a:p>
            <a:pPr marL="571500" indent="-571500">
              <a:buFont typeface="CBS NEW" panose="02000506080000020004" pitchFamily="2" charset="0"/>
              <a:buChar char="—"/>
            </a:pPr>
            <a:r>
              <a:rPr lang="da-DK" sz="3600" dirty="0">
                <a:latin typeface="CBS NEW" panose="02000506080000020004" pitchFamily="2" charset="0"/>
              </a:rPr>
              <a:t>Ny regulering (anbefalet tre, </a:t>
            </a:r>
            <a:r>
              <a:rPr lang="da-DK" sz="3600" dirty="0" err="1">
                <a:latin typeface="CBS NEW" panose="02000506080000020004" pitchFamily="2" charset="0"/>
              </a:rPr>
              <a:t>maks</a:t>
            </a:r>
            <a:r>
              <a:rPr lang="da-DK" sz="3600" dirty="0">
                <a:latin typeface="CBS NEW" panose="02000506080000020004" pitchFamily="2" charset="0"/>
              </a:rPr>
              <a:t> seks poster)</a:t>
            </a:r>
          </a:p>
          <a:p>
            <a:pPr marL="571500" indent="-571500">
              <a:buFont typeface="CBS NEW" panose="02000506080000020004" pitchFamily="2" charset="0"/>
              <a:buChar char="—"/>
            </a:pPr>
            <a:r>
              <a:rPr lang="da-DK" sz="3600" dirty="0">
                <a:latin typeface="CBS NEW" panose="02000506080000020004" pitchFamily="2" charset="0"/>
              </a:rPr>
              <a:t>Rekruttering – færre </a:t>
            </a:r>
            <a:r>
              <a:rPr lang="da-DK" sz="3600" dirty="0" err="1">
                <a:latin typeface="CBS NEW" panose="02000506080000020004" pitchFamily="2" charset="0"/>
              </a:rPr>
              <a:t>superconnnectors</a:t>
            </a:r>
            <a:endParaRPr lang="da-DK" sz="3600" dirty="0">
              <a:latin typeface="CBS NEW" panose="02000506080000020004" pitchFamily="2" charset="0"/>
            </a:endParaRPr>
          </a:p>
          <a:p>
            <a:pPr marL="571500" indent="-571500">
              <a:buFont typeface="CBS NEW" panose="02000506080000020004" pitchFamily="2" charset="0"/>
              <a:buChar char="—"/>
            </a:pPr>
            <a:r>
              <a:rPr lang="da-DK" sz="3600" dirty="0" err="1">
                <a:latin typeface="CBS NEW" panose="02000506080000020004" pitchFamily="2" charset="0"/>
              </a:rPr>
              <a:t>Mikro</a:t>
            </a:r>
            <a:r>
              <a:rPr lang="da-DK" sz="3600" dirty="0">
                <a:latin typeface="CBS NEW" panose="02000506080000020004" pitchFamily="2" charset="0"/>
              </a:rPr>
              <a:t>-mekanismer -&gt; makro-effekter</a:t>
            </a:r>
          </a:p>
          <a:p>
            <a:endParaRPr lang="da-DK" sz="3600" noProof="0" dirty="0">
              <a:latin typeface="CBS NEW" panose="02000506080000020004" pitchFamily="2" charset="0"/>
            </a:endParaRPr>
          </a:p>
          <a:p>
            <a:endParaRPr lang="da-DK" sz="36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89168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400" noProof="0" dirty="0">
                <a:latin typeface="CBS NEW" panose="02000506080000020004" pitchFamily="2" charset="0"/>
              </a:rPr>
              <a:t>Kritik af metoden</a:t>
            </a:r>
          </a:p>
        </p:txBody>
      </p:sp>
      <p:sp>
        <p:nvSpPr>
          <p:cNvPr id="3" name="Content Placeholder 2"/>
          <p:cNvSpPr>
            <a:spLocks noGrp="1"/>
          </p:cNvSpPr>
          <p:nvPr>
            <p:ph sz="quarter" idx="11"/>
          </p:nvPr>
        </p:nvSpPr>
        <p:spPr>
          <a:xfrm>
            <a:off x="364946" y="1484784"/>
            <a:ext cx="8209160" cy="5139531"/>
          </a:xfrm>
        </p:spPr>
        <p:txBody>
          <a:bodyPr>
            <a:noAutofit/>
          </a:bodyPr>
          <a:lstStyle/>
          <a:p>
            <a:pPr marL="571500" indent="-571500">
              <a:buFont typeface="CBS NEW" panose="02000506080000020004" pitchFamily="2" charset="0"/>
              <a:buChar char="—"/>
            </a:pPr>
            <a:r>
              <a:rPr lang="da-DK" sz="2200" dirty="0">
                <a:latin typeface="CBS NEW" panose="02000506080000020004" pitchFamily="2" charset="0"/>
              </a:rPr>
              <a:t>Er eliteintegrationen flyttet ud af de store bestyrelser? (Barnes 2007) Erhvervschefer mødes også i </a:t>
            </a:r>
            <a:r>
              <a:rPr lang="da-DK" sz="2200" dirty="0" err="1">
                <a:latin typeface="CBS NEW" panose="02000506080000020004" pitchFamily="2" charset="0"/>
              </a:rPr>
              <a:t>NGOer</a:t>
            </a:r>
            <a:r>
              <a:rPr lang="da-DK" sz="2200" dirty="0">
                <a:latin typeface="CBS NEW" panose="02000506080000020004" pitchFamily="2" charset="0"/>
              </a:rPr>
              <a:t>, kulturelinstitutioner, forskningsverden etc.  </a:t>
            </a:r>
          </a:p>
          <a:p>
            <a:pPr marL="571500" indent="-571500">
              <a:buFont typeface="CBS NEW" panose="02000506080000020004" pitchFamily="2" charset="0"/>
              <a:buChar char="—"/>
            </a:pPr>
            <a:r>
              <a:rPr lang="da-DK" sz="2200" dirty="0">
                <a:latin typeface="CBS NEW" panose="02000506080000020004" pitchFamily="2" charset="0"/>
              </a:rPr>
              <a:t>Hvilken bestyrelsespopulation skal vi kigge på? Problemer omkring netværk og sampling…</a:t>
            </a:r>
          </a:p>
          <a:p>
            <a:pPr marL="571500" indent="-571500">
              <a:buFont typeface="CBS NEW" panose="02000506080000020004" pitchFamily="2" charset="0"/>
              <a:buChar char="—"/>
            </a:pPr>
            <a:r>
              <a:rPr lang="da-DK" sz="2200" noProof="0" dirty="0">
                <a:latin typeface="CBS NEW" panose="02000506080000020004" pitchFamily="2" charset="0"/>
              </a:rPr>
              <a:t>Globalisering: </a:t>
            </a:r>
          </a:p>
          <a:p>
            <a:pPr marL="753781" lvl="1" indent="-571500">
              <a:buFont typeface="CBS NEW" panose="02000506080000020004" pitchFamily="2" charset="0"/>
              <a:buChar char="—"/>
            </a:pPr>
            <a:r>
              <a:rPr lang="da-DK" sz="2200" noProof="0" dirty="0">
                <a:latin typeface="CBS NEW" panose="02000506080000020004" pitchFamily="2" charset="0"/>
              </a:rPr>
              <a:t>brancher de store virksomheder ud og laver internationale alliancer på bekostninger af nationale ties? </a:t>
            </a:r>
          </a:p>
          <a:p>
            <a:pPr marL="753781" lvl="1" indent="-571500">
              <a:buFont typeface="CBS NEW" panose="02000506080000020004" pitchFamily="2" charset="0"/>
              <a:buChar char="—"/>
            </a:pPr>
            <a:r>
              <a:rPr lang="da-DK" sz="2200" noProof="0" dirty="0">
                <a:latin typeface="CBS NEW" panose="02000506080000020004" pitchFamily="2" charset="0"/>
              </a:rPr>
              <a:t>Og i hvilket omfang mødes (fx US) erhvervschefer i internationale virksomheder? Murray (2017) viser integration af det amerikanske erhvervsliv i stigende grad sker internationalt, og at de også koordinerer politisk (fx kampagnebidrag) uden for de største amerikanske virksomheder </a:t>
            </a:r>
          </a:p>
          <a:p>
            <a:endParaRPr lang="da-DK" sz="22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61963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F1A27-E28D-DE49-5753-7B3B9B2FEFC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DC3B-AF97-2B81-FA97-DF360EFC9CF4}"/>
              </a:ext>
            </a:extLst>
          </p:cNvPr>
          <p:cNvSpPr>
            <a:spLocks noGrp="1"/>
          </p:cNvSpPr>
          <p:nvPr>
            <p:ph type="body" sz="quarter" idx="10"/>
          </p:nvPr>
        </p:nvSpPr>
        <p:spPr/>
        <p:txBody>
          <a:bodyPr>
            <a:noAutofit/>
          </a:bodyPr>
          <a:lstStyle/>
          <a:p>
            <a:r>
              <a:rPr lang="da-DK" sz="3400" noProof="0" dirty="0">
                <a:latin typeface="CBS NEW" panose="02000506080000020004" pitchFamily="2" charset="0"/>
              </a:rPr>
              <a:t>Global forbindelser, national politisk handling</a:t>
            </a:r>
          </a:p>
        </p:txBody>
      </p:sp>
      <p:pic>
        <p:nvPicPr>
          <p:cNvPr id="8" name="Picture 7" descr="A document with numbers and text&#10;&#10;AI-generated content may be incorrect.">
            <a:extLst>
              <a:ext uri="{FF2B5EF4-FFF2-40B4-BE49-F238E27FC236}">
                <a16:creationId xmlns:a16="http://schemas.microsoft.com/office/drawing/2014/main" id="{9BDB274B-4606-E760-0EB7-911360519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7681" y="1196752"/>
            <a:ext cx="4265156" cy="5048394"/>
          </a:xfrm>
          <a:prstGeom prst="rect">
            <a:avLst/>
          </a:prstGeom>
        </p:spPr>
      </p:pic>
      <p:sp>
        <p:nvSpPr>
          <p:cNvPr id="9" name="Rectangle 8">
            <a:extLst>
              <a:ext uri="{FF2B5EF4-FFF2-40B4-BE49-F238E27FC236}">
                <a16:creationId xmlns:a16="http://schemas.microsoft.com/office/drawing/2014/main" id="{27A58145-4640-56F3-218D-FA7FA3156CF0}"/>
              </a:ext>
            </a:extLst>
          </p:cNvPr>
          <p:cNvSpPr/>
          <p:nvPr/>
        </p:nvSpPr>
        <p:spPr>
          <a:xfrm>
            <a:off x="7596336" y="2420888"/>
            <a:ext cx="360040"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EBD254E1-AEBC-D73B-5F6D-3720831AE325}"/>
              </a:ext>
            </a:extLst>
          </p:cNvPr>
          <p:cNvSpPr/>
          <p:nvPr/>
        </p:nvSpPr>
        <p:spPr>
          <a:xfrm>
            <a:off x="7596336" y="3365545"/>
            <a:ext cx="360040" cy="2160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Content Placeholder 2">
            <a:extLst>
              <a:ext uri="{FF2B5EF4-FFF2-40B4-BE49-F238E27FC236}">
                <a16:creationId xmlns:a16="http://schemas.microsoft.com/office/drawing/2014/main" id="{1A98ED04-3D5C-8696-D637-F70C35E7E8C5}"/>
              </a:ext>
            </a:extLst>
          </p:cNvPr>
          <p:cNvSpPr>
            <a:spLocks noGrp="1"/>
          </p:cNvSpPr>
          <p:nvPr>
            <p:ph sz="quarter" idx="11"/>
          </p:nvPr>
        </p:nvSpPr>
        <p:spPr>
          <a:xfrm>
            <a:off x="539552" y="2204864"/>
            <a:ext cx="3486974" cy="5048394"/>
          </a:xfrm>
        </p:spPr>
        <p:txBody>
          <a:bodyPr>
            <a:noAutofit/>
          </a:bodyPr>
          <a:lstStyle/>
          <a:p>
            <a:r>
              <a:rPr lang="da-DK" sz="2200" noProof="0" dirty="0">
                <a:latin typeface="CBS NEW" panose="02000506080000020004" pitchFamily="2" charset="0"/>
              </a:rPr>
              <a:t>Amerikanske selskaber integrerer sig i stigende omfang i en global erhvervselite, og der er en stærk sammenhæng mellem integration i denne elite og koordineret </a:t>
            </a:r>
            <a:r>
              <a:rPr lang="da-DK" sz="2200" noProof="0" dirty="0" err="1">
                <a:latin typeface="CBS NEW" panose="02000506080000020004" pitchFamily="2" charset="0"/>
              </a:rPr>
              <a:t>funding</a:t>
            </a:r>
            <a:r>
              <a:rPr lang="da-DK" sz="2200" noProof="0" dirty="0">
                <a:latin typeface="CBS NEW" panose="02000506080000020004" pitchFamily="2" charset="0"/>
              </a:rPr>
              <a:t> af de store partier (deltagelse i PACS) især i tætte politiske valg</a:t>
            </a:r>
          </a:p>
          <a:p>
            <a:endParaRPr lang="da-DK" sz="2200" dirty="0">
              <a:latin typeface="CBS NEW" panose="02000506080000020004" pitchFamily="2" charset="0"/>
            </a:endParaRPr>
          </a:p>
          <a:p>
            <a:r>
              <a:rPr lang="da-DK" sz="1600" noProof="0" dirty="0">
                <a:latin typeface="CBS NEW" panose="02000506080000020004" pitchFamily="2" charset="0"/>
              </a:rPr>
              <a:t>Kilde: Murray (2017) ”Interlock </a:t>
            </a:r>
            <a:r>
              <a:rPr lang="da-DK" sz="1600" noProof="0" dirty="0" err="1">
                <a:latin typeface="CBS NEW" panose="02000506080000020004" pitchFamily="2" charset="0"/>
              </a:rPr>
              <a:t>globally</a:t>
            </a:r>
            <a:r>
              <a:rPr lang="da-DK" sz="1600" noProof="0" dirty="0">
                <a:latin typeface="CBS NEW" panose="02000506080000020004" pitchFamily="2" charset="0"/>
              </a:rPr>
              <a:t>, </a:t>
            </a:r>
            <a:r>
              <a:rPr lang="da-DK" sz="1600" noProof="0" dirty="0" err="1">
                <a:latin typeface="CBS NEW" panose="02000506080000020004" pitchFamily="2" charset="0"/>
              </a:rPr>
              <a:t>act</a:t>
            </a:r>
            <a:r>
              <a:rPr lang="da-DK" sz="1600" noProof="0" dirty="0">
                <a:latin typeface="CBS NEW" panose="02000506080000020004" pitchFamily="2" charset="0"/>
              </a:rPr>
              <a:t> </a:t>
            </a:r>
            <a:r>
              <a:rPr lang="da-DK" sz="1600" noProof="0" dirty="0" err="1">
                <a:latin typeface="CBS NEW" panose="02000506080000020004" pitchFamily="2" charset="0"/>
              </a:rPr>
              <a:t>domestically</a:t>
            </a:r>
            <a:r>
              <a:rPr lang="da-DK" sz="1600" noProof="0" dirty="0">
                <a:latin typeface="CBS NEW" panose="02000506080000020004" pitchFamily="2" charset="0"/>
              </a:rPr>
              <a:t>”, American Journal of </a:t>
            </a:r>
            <a:r>
              <a:rPr lang="da-DK" sz="1600" noProof="0" dirty="0" err="1">
                <a:latin typeface="CBS NEW" panose="02000506080000020004" pitchFamily="2" charset="0"/>
              </a:rPr>
              <a:t>Sociology</a:t>
            </a:r>
            <a:endParaRPr lang="da-DK" sz="1600" noProof="0" dirty="0">
              <a:latin typeface="CBS NEW" panose="02000506080000020004" pitchFamily="2" charset="0"/>
            </a:endParaRPr>
          </a:p>
        </p:txBody>
      </p:sp>
    </p:spTree>
    <p:extLst>
      <p:ext uri="{BB962C8B-B14F-4D97-AF65-F5344CB8AC3E}">
        <p14:creationId xmlns:p14="http://schemas.microsoft.com/office/powerpoint/2010/main" val="263647253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400" noProof="0" dirty="0">
                <a:latin typeface="CBS NEW" panose="02000506080000020004" pitchFamily="2" charset="0"/>
              </a:rPr>
              <a:t>Det danske interlocks netværk</a:t>
            </a:r>
          </a:p>
        </p:txBody>
      </p:sp>
      <p:sp>
        <p:nvSpPr>
          <p:cNvPr id="3" name="Content Placeholder 2"/>
          <p:cNvSpPr>
            <a:spLocks noGrp="1"/>
          </p:cNvSpPr>
          <p:nvPr>
            <p:ph sz="quarter" idx="11"/>
          </p:nvPr>
        </p:nvSpPr>
        <p:spPr>
          <a:xfrm>
            <a:off x="364946" y="1484784"/>
            <a:ext cx="8209160" cy="5139531"/>
          </a:xfrm>
        </p:spPr>
        <p:txBody>
          <a:bodyPr>
            <a:noAutofit/>
          </a:bodyPr>
          <a:lstStyle/>
          <a:p>
            <a:pPr marL="571500" indent="-571500">
              <a:buFont typeface="CBS NEW" panose="02000506080000020004" pitchFamily="2" charset="0"/>
              <a:buChar char="—"/>
            </a:pPr>
            <a:r>
              <a:rPr lang="da-DK" sz="2600" noProof="0" dirty="0">
                <a:latin typeface="CBS NEW" panose="02000506080000020004" pitchFamily="2" charset="0"/>
              </a:rPr>
              <a:t>Mødes de store spillere i mindre virksomheder?</a:t>
            </a:r>
          </a:p>
          <a:p>
            <a:endParaRPr lang="da-DK" sz="26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DDB2BBEB-DD12-4818-3C8D-8F8D592C62EC}"/>
              </a:ext>
            </a:extLst>
          </p:cNvPr>
          <p:cNvPicPr>
            <a:picLocks noChangeAspect="1"/>
          </p:cNvPicPr>
          <p:nvPr/>
        </p:nvPicPr>
        <p:blipFill>
          <a:blip r:embed="rId2"/>
          <a:stretch>
            <a:fillRect/>
          </a:stretch>
        </p:blipFill>
        <p:spPr>
          <a:xfrm>
            <a:off x="899592" y="2140381"/>
            <a:ext cx="7772400" cy="4384244"/>
          </a:xfrm>
          <a:prstGeom prst="rect">
            <a:avLst/>
          </a:prstGeom>
        </p:spPr>
      </p:pic>
    </p:spTree>
    <p:extLst>
      <p:ext uri="{BB962C8B-B14F-4D97-AF65-F5344CB8AC3E}">
        <p14:creationId xmlns:p14="http://schemas.microsoft.com/office/powerpoint/2010/main" val="397098179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288" y="333375"/>
            <a:ext cx="6120928" cy="719138"/>
          </a:xfrm>
        </p:spPr>
        <p:txBody>
          <a:bodyPr>
            <a:noAutofit/>
          </a:bodyPr>
          <a:lstStyle/>
          <a:p>
            <a:r>
              <a:rPr lang="da-DK" sz="3600" noProof="0" dirty="0" err="1">
                <a:latin typeface="CBS NEW" panose="02000506080000020004" pitchFamily="2" charset="0"/>
              </a:rPr>
              <a:t>Granovetter</a:t>
            </a:r>
            <a:r>
              <a:rPr lang="da-DK" sz="3600" noProof="0" dirty="0">
                <a:latin typeface="CBS NEW" panose="02000506080000020004" pitchFamily="2" charset="0"/>
              </a:rPr>
              <a:t> og netværk (igen)</a:t>
            </a:r>
          </a:p>
        </p:txBody>
      </p:sp>
      <p:sp>
        <p:nvSpPr>
          <p:cNvPr id="3" name="Content Placeholder 2"/>
          <p:cNvSpPr>
            <a:spLocks noGrp="1"/>
          </p:cNvSpPr>
          <p:nvPr>
            <p:ph sz="quarter" idx="11"/>
          </p:nvPr>
        </p:nvSpPr>
        <p:spPr>
          <a:xfrm>
            <a:off x="395289" y="1298355"/>
            <a:ext cx="4896791" cy="5139531"/>
          </a:xfrm>
        </p:spPr>
        <p:txBody>
          <a:bodyPr>
            <a:noAutofit/>
          </a:bodyPr>
          <a:lstStyle/>
          <a:p>
            <a:r>
              <a:rPr lang="da-DK" sz="2600" noProof="0" dirty="0">
                <a:latin typeface="CBS NEW" panose="02000506080000020004" pitchFamily="2" charset="0"/>
              </a:rPr>
              <a:t>Mark </a:t>
            </a:r>
            <a:r>
              <a:rPr lang="da-DK" sz="2600" noProof="0" dirty="0" err="1">
                <a:latin typeface="CBS NEW" panose="02000506080000020004" pitchFamily="2" charset="0"/>
              </a:rPr>
              <a:t>Granovetter</a:t>
            </a:r>
            <a:r>
              <a:rPr lang="da-DK" sz="2600" noProof="0" dirty="0">
                <a:latin typeface="CBS NEW" panose="02000506080000020004" pitchFamily="2" charset="0"/>
              </a:rPr>
              <a:t> (1943-)</a:t>
            </a:r>
          </a:p>
          <a:p>
            <a:pPr marL="342900" indent="-342900">
              <a:buFont typeface="CBS NEW" panose="02000506080000020004" pitchFamily="2" charset="0"/>
              <a:buChar char="—"/>
            </a:pPr>
            <a:r>
              <a:rPr lang="da-DK" sz="2600" noProof="0" dirty="0">
                <a:latin typeface="CBS NEW" panose="02000506080000020004" pitchFamily="2" charset="0"/>
              </a:rPr>
              <a:t>Forsøge at se på relationer mellem grupper (oftere svage bånd) fremfor internt i grupper (ofte stærke bånd)</a:t>
            </a:r>
          </a:p>
          <a:p>
            <a:pPr marL="342900" indent="-342900">
              <a:buFont typeface="CBS NEW" panose="02000506080000020004" pitchFamily="2" charset="0"/>
              <a:buChar char="—"/>
            </a:pPr>
            <a:r>
              <a:rPr lang="da-DK" sz="2600" noProof="0" dirty="0">
                <a:latin typeface="CBS NEW" panose="02000506080000020004" pitchFamily="2" charset="0"/>
              </a:rPr>
              <a:t>Benyttet i studiet af, hvem der får jobs samt lokalsamfunds evne til at organisere sig</a:t>
            </a:r>
          </a:p>
          <a:p>
            <a:pPr marL="342900" indent="-342900">
              <a:buFont typeface="CBS NEW" panose="02000506080000020004" pitchFamily="2" charset="0"/>
              <a:buChar char="—"/>
            </a:pPr>
            <a:r>
              <a:rPr lang="da-DK" sz="2600" noProof="0" dirty="0">
                <a:latin typeface="CBS NEW" panose="02000506080000020004" pitchFamily="2" charset="0"/>
              </a:rPr>
              <a:t>Svage bånd kan mere end man skulle tro</a:t>
            </a:r>
          </a:p>
          <a:p>
            <a:pPr marL="700344" lvl="2" indent="-342900">
              <a:buFont typeface="CBS NEW" panose="02000506080000020004" pitchFamily="2" charset="0"/>
              <a:buChar char="—"/>
            </a:pPr>
            <a:r>
              <a:rPr lang="da-DK" sz="2600" noProof="0" dirty="0">
                <a:latin typeface="CBS NEW" panose="02000506080000020004" pitchFamily="2" charset="0"/>
              </a:rPr>
              <a:t>Ikke bare et spørgsmål om styrke </a:t>
            </a:r>
          </a:p>
        </p:txBody>
      </p:sp>
      <p:pic>
        <p:nvPicPr>
          <p:cNvPr id="6" name="Content Placeholder 5"/>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5436096" y="1801363"/>
            <a:ext cx="3271220" cy="3816424"/>
          </a:xfrm>
        </p:spPr>
      </p:pic>
      <p:cxnSp>
        <p:nvCxnSpPr>
          <p:cNvPr id="5" name="Straight Connector 4"/>
          <p:cNvCxnSpPr/>
          <p:nvPr/>
        </p:nvCxnSpPr>
        <p:spPr>
          <a:xfrm>
            <a:off x="395288" y="908720"/>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46280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288" y="333375"/>
            <a:ext cx="5761037" cy="719138"/>
          </a:xfrm>
        </p:spPr>
        <p:txBody>
          <a:bodyPr>
            <a:noAutofit/>
          </a:bodyPr>
          <a:lstStyle/>
          <a:p>
            <a:r>
              <a:rPr lang="da-DK" sz="2900" noProof="0" dirty="0">
                <a:latin typeface="CBS NEW" panose="02000506080000020004" pitchFamily="2" charset="0"/>
              </a:rPr>
              <a:t>Inderkredsen vs. netværkskernen i den danske erhvervselite I</a:t>
            </a:r>
          </a:p>
        </p:txBody>
      </p:sp>
      <p:pic>
        <p:nvPicPr>
          <p:cNvPr id="9" name="Picture 8" descr="A diagram of different companies&#10;&#10;AI-generated content may be incorrect.">
            <a:extLst>
              <a:ext uri="{FF2B5EF4-FFF2-40B4-BE49-F238E27FC236}">
                <a16:creationId xmlns:a16="http://schemas.microsoft.com/office/drawing/2014/main" id="{7C3DEA84-9B96-E010-9A08-28815D458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1916832"/>
            <a:ext cx="4669369" cy="4362342"/>
          </a:xfrm>
          <a:prstGeom prst="rect">
            <a:avLst/>
          </a:prstGeom>
        </p:spPr>
      </p:pic>
      <p:pic>
        <p:nvPicPr>
          <p:cNvPr id="11" name="Picture 10" descr="A group of dots and lines&#10;&#10;AI-generated content may be incorrect.">
            <a:extLst>
              <a:ext uri="{FF2B5EF4-FFF2-40B4-BE49-F238E27FC236}">
                <a16:creationId xmlns:a16="http://schemas.microsoft.com/office/drawing/2014/main" id="{14A9080B-ADBE-DFAE-752B-C68DB3F24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3645024"/>
            <a:ext cx="3094778" cy="3140968"/>
          </a:xfrm>
          <a:prstGeom prst="rect">
            <a:avLst/>
          </a:prstGeom>
        </p:spPr>
      </p:pic>
      <p:sp>
        <p:nvSpPr>
          <p:cNvPr id="12" name="TextBox 11">
            <a:extLst>
              <a:ext uri="{FF2B5EF4-FFF2-40B4-BE49-F238E27FC236}">
                <a16:creationId xmlns:a16="http://schemas.microsoft.com/office/drawing/2014/main" id="{7F990E89-884B-B3F0-17D6-16DF27F5F1C5}"/>
              </a:ext>
            </a:extLst>
          </p:cNvPr>
          <p:cNvSpPr txBox="1"/>
          <p:nvPr/>
        </p:nvSpPr>
        <p:spPr>
          <a:xfrm>
            <a:off x="1139868" y="1590805"/>
            <a:ext cx="2622513" cy="307777"/>
          </a:xfrm>
          <a:prstGeom prst="rect">
            <a:avLst/>
          </a:prstGeom>
          <a:noFill/>
        </p:spPr>
        <p:txBody>
          <a:bodyPr wrap="none" lIns="0" tIns="0" rIns="0" bIns="0" rtlCol="0">
            <a:spAutoFit/>
          </a:bodyPr>
          <a:lstStyle/>
          <a:p>
            <a:r>
              <a:rPr lang="da-DK" sz="2000" dirty="0">
                <a:solidFill>
                  <a:schemeClr val="tx2"/>
                </a:solidFill>
              </a:rPr>
              <a:t>K-kerne dekomposition</a:t>
            </a:r>
          </a:p>
        </p:txBody>
      </p:sp>
      <p:sp>
        <p:nvSpPr>
          <p:cNvPr id="13" name="TextBox 12">
            <a:extLst>
              <a:ext uri="{FF2B5EF4-FFF2-40B4-BE49-F238E27FC236}">
                <a16:creationId xmlns:a16="http://schemas.microsoft.com/office/drawing/2014/main" id="{6A0B0A8F-D426-DA6A-E218-B5D60B029F24}"/>
              </a:ext>
            </a:extLst>
          </p:cNvPr>
          <p:cNvSpPr txBox="1"/>
          <p:nvPr/>
        </p:nvSpPr>
        <p:spPr>
          <a:xfrm>
            <a:off x="5076056" y="1590805"/>
            <a:ext cx="2960747" cy="307777"/>
          </a:xfrm>
          <a:prstGeom prst="rect">
            <a:avLst/>
          </a:prstGeom>
          <a:noFill/>
        </p:spPr>
        <p:txBody>
          <a:bodyPr wrap="none" lIns="0" tIns="0" rIns="0" bIns="0" rtlCol="0">
            <a:spAutoFit/>
          </a:bodyPr>
          <a:lstStyle/>
          <a:p>
            <a:r>
              <a:rPr lang="da-DK" sz="2000" dirty="0">
                <a:solidFill>
                  <a:schemeClr val="tx2"/>
                </a:solidFill>
              </a:rPr>
              <a:t>Inderkredsen vs. k-kernen</a:t>
            </a:r>
          </a:p>
        </p:txBody>
      </p:sp>
      <p:pic>
        <p:nvPicPr>
          <p:cNvPr id="15" name="Picture 14" descr="A diagram of a constellation&#10;&#10;AI-generated content may be incorrect.">
            <a:extLst>
              <a:ext uri="{FF2B5EF4-FFF2-40B4-BE49-F238E27FC236}">
                <a16:creationId xmlns:a16="http://schemas.microsoft.com/office/drawing/2014/main" id="{2E38E924-8432-C6B0-B0E7-1B1B7505FF7C}"/>
              </a:ext>
            </a:extLst>
          </p:cNvPr>
          <p:cNvPicPr>
            <a:picLocks noChangeAspect="1"/>
          </p:cNvPicPr>
          <p:nvPr/>
        </p:nvPicPr>
        <p:blipFill>
          <a:blip r:embed="rId4">
            <a:extLst>
              <a:ext uri="{28A0092B-C50C-407E-A947-70E740481C1C}">
                <a14:useLocalDpi xmlns:a14="http://schemas.microsoft.com/office/drawing/2010/main" val="0"/>
              </a:ext>
            </a:extLst>
          </a:blip>
          <a:srcRect l="802" t="8399" r="-802" b="11151"/>
          <a:stretch/>
        </p:blipFill>
        <p:spPr>
          <a:xfrm>
            <a:off x="1405649" y="2060848"/>
            <a:ext cx="2090950" cy="1772816"/>
          </a:xfrm>
          <a:prstGeom prst="rect">
            <a:avLst/>
          </a:prstGeom>
        </p:spPr>
      </p:pic>
      <p:sp>
        <p:nvSpPr>
          <p:cNvPr id="16" name="Rectangle 15">
            <a:extLst>
              <a:ext uri="{FF2B5EF4-FFF2-40B4-BE49-F238E27FC236}">
                <a16:creationId xmlns:a16="http://schemas.microsoft.com/office/drawing/2014/main" id="{0D01D226-757F-A768-3EFD-6F4D6C014857}"/>
              </a:ext>
            </a:extLst>
          </p:cNvPr>
          <p:cNvSpPr/>
          <p:nvPr/>
        </p:nvSpPr>
        <p:spPr>
          <a:xfrm>
            <a:off x="899592" y="3717032"/>
            <a:ext cx="240276" cy="1166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Rectangle 16">
            <a:extLst>
              <a:ext uri="{FF2B5EF4-FFF2-40B4-BE49-F238E27FC236}">
                <a16:creationId xmlns:a16="http://schemas.microsoft.com/office/drawing/2014/main" id="{76437643-A557-83E9-A78F-079AC0E81096}"/>
              </a:ext>
            </a:extLst>
          </p:cNvPr>
          <p:cNvSpPr/>
          <p:nvPr/>
        </p:nvSpPr>
        <p:spPr>
          <a:xfrm>
            <a:off x="803332" y="5229200"/>
            <a:ext cx="240276" cy="1166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Rectangle 17">
            <a:extLst>
              <a:ext uri="{FF2B5EF4-FFF2-40B4-BE49-F238E27FC236}">
                <a16:creationId xmlns:a16="http://schemas.microsoft.com/office/drawing/2014/main" id="{826FEABD-F3D2-8C64-2418-3AC1D04E0E88}"/>
              </a:ext>
            </a:extLst>
          </p:cNvPr>
          <p:cNvSpPr/>
          <p:nvPr/>
        </p:nvSpPr>
        <p:spPr>
          <a:xfrm>
            <a:off x="2330986" y="5229200"/>
            <a:ext cx="240276" cy="1166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49086631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0A47-6B00-B7D4-0CF2-88B2B18E16E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3C044D5-CD8E-BABC-0284-039DE67D1470}"/>
              </a:ext>
            </a:extLst>
          </p:cNvPr>
          <p:cNvSpPr>
            <a:spLocks noGrp="1"/>
          </p:cNvSpPr>
          <p:nvPr>
            <p:ph type="body" sz="quarter" idx="10"/>
          </p:nvPr>
        </p:nvSpPr>
        <p:spPr>
          <a:xfrm>
            <a:off x="395288" y="333375"/>
            <a:ext cx="5761037" cy="719138"/>
          </a:xfrm>
        </p:spPr>
        <p:txBody>
          <a:bodyPr>
            <a:noAutofit/>
          </a:bodyPr>
          <a:lstStyle/>
          <a:p>
            <a:r>
              <a:rPr lang="da-DK" sz="2900" noProof="0" dirty="0">
                <a:latin typeface="CBS NEW" panose="02000506080000020004" pitchFamily="2" charset="0"/>
              </a:rPr>
              <a:t>Stor koncentration af økonomisk magt i Danmark! [Novo effekten]</a:t>
            </a:r>
          </a:p>
        </p:txBody>
      </p:sp>
      <p:pic>
        <p:nvPicPr>
          <p:cNvPr id="4" name="Picture 3" descr="A graph of a company rank&#10;&#10;AI-generated content may be incorrect.">
            <a:extLst>
              <a:ext uri="{FF2B5EF4-FFF2-40B4-BE49-F238E27FC236}">
                <a16:creationId xmlns:a16="http://schemas.microsoft.com/office/drawing/2014/main" id="{2359966E-1859-A1ED-8C3F-68CEC1EB1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520711"/>
            <a:ext cx="5840572" cy="5337289"/>
          </a:xfrm>
          <a:prstGeom prst="rect">
            <a:avLst/>
          </a:prstGeom>
        </p:spPr>
      </p:pic>
    </p:spTree>
    <p:extLst>
      <p:ext uri="{BB962C8B-B14F-4D97-AF65-F5344CB8AC3E}">
        <p14:creationId xmlns:p14="http://schemas.microsoft.com/office/powerpoint/2010/main" val="190740900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2800" noProof="0" dirty="0">
                <a:latin typeface="CBS NEW" panose="02000506080000020004" pitchFamily="2" charset="0"/>
              </a:rPr>
              <a:t>Inderkredsen vs. netværkskernen i den danske erhvervselite III</a:t>
            </a:r>
          </a:p>
        </p:txBody>
      </p:sp>
      <p:sp>
        <p:nvSpPr>
          <p:cNvPr id="3" name="Content Placeholder 2"/>
          <p:cNvSpPr>
            <a:spLocks noGrp="1"/>
          </p:cNvSpPr>
          <p:nvPr>
            <p:ph sz="quarter" idx="11"/>
          </p:nvPr>
        </p:nvSpPr>
        <p:spPr>
          <a:xfrm>
            <a:off x="395288" y="1196752"/>
            <a:ext cx="8209160" cy="5139531"/>
          </a:xfrm>
        </p:spPr>
        <p:txBody>
          <a:bodyPr>
            <a:noAutofit/>
          </a:bodyPr>
          <a:lstStyle/>
          <a:p>
            <a:pPr marL="571500" indent="-571500">
              <a:buFont typeface="CBS NEW" panose="02000506080000020004" pitchFamily="2" charset="0"/>
              <a:buChar char="—"/>
            </a:pPr>
            <a:r>
              <a:rPr lang="da-DK" sz="2600" noProof="0" dirty="0">
                <a:latin typeface="CBS NEW" panose="02000506080000020004" pitchFamily="2" charset="0"/>
              </a:rPr>
              <a:t>Hvilke netværksspillere er mest indflydelsesrige i politiske råd og nævn? </a:t>
            </a:r>
          </a:p>
          <a:p>
            <a:endParaRPr lang="da-DK" sz="2600" noProof="0" dirty="0">
              <a:latin typeface="CBS NEW" panose="02000506080000020004" pitchFamily="2" charset="0"/>
            </a:endParaRPr>
          </a:p>
        </p:txBody>
      </p:sp>
      <p:pic>
        <p:nvPicPr>
          <p:cNvPr id="7" name="Picture 6">
            <a:extLst>
              <a:ext uri="{FF2B5EF4-FFF2-40B4-BE49-F238E27FC236}">
                <a16:creationId xmlns:a16="http://schemas.microsoft.com/office/drawing/2014/main" id="{7DBC3F0F-8987-436D-3158-08370BB61AC9}"/>
              </a:ext>
            </a:extLst>
          </p:cNvPr>
          <p:cNvPicPr>
            <a:picLocks noChangeAspect="1"/>
          </p:cNvPicPr>
          <p:nvPr/>
        </p:nvPicPr>
        <p:blipFill>
          <a:blip r:embed="rId2"/>
          <a:stretch>
            <a:fillRect/>
          </a:stretch>
        </p:blipFill>
        <p:spPr>
          <a:xfrm>
            <a:off x="1404764" y="1988840"/>
            <a:ext cx="6334472" cy="4468804"/>
          </a:xfrm>
          <a:prstGeom prst="rect">
            <a:avLst/>
          </a:prstGeom>
        </p:spPr>
      </p:pic>
      <p:sp>
        <p:nvSpPr>
          <p:cNvPr id="8" name="Rectangle 7">
            <a:extLst>
              <a:ext uri="{FF2B5EF4-FFF2-40B4-BE49-F238E27FC236}">
                <a16:creationId xmlns:a16="http://schemas.microsoft.com/office/drawing/2014/main" id="{4FD68208-8690-8E6A-8923-4F9D5F7D97D5}"/>
              </a:ext>
            </a:extLst>
          </p:cNvPr>
          <p:cNvSpPr/>
          <p:nvPr/>
        </p:nvSpPr>
        <p:spPr>
          <a:xfrm>
            <a:off x="3203848" y="2276872"/>
            <a:ext cx="4535388" cy="288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a:extLst>
              <a:ext uri="{FF2B5EF4-FFF2-40B4-BE49-F238E27FC236}">
                <a16:creationId xmlns:a16="http://schemas.microsoft.com/office/drawing/2014/main" id="{535F8F7D-3048-182B-AAE0-30C9AF71573F}"/>
              </a:ext>
            </a:extLst>
          </p:cNvPr>
          <p:cNvSpPr/>
          <p:nvPr/>
        </p:nvSpPr>
        <p:spPr>
          <a:xfrm>
            <a:off x="5076056" y="3668614"/>
            <a:ext cx="1368152" cy="3470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TextBox 10">
            <a:extLst>
              <a:ext uri="{FF2B5EF4-FFF2-40B4-BE49-F238E27FC236}">
                <a16:creationId xmlns:a16="http://schemas.microsoft.com/office/drawing/2014/main" id="{B045EEEE-81CD-702B-CC43-5F2EA6516E6F}"/>
              </a:ext>
            </a:extLst>
          </p:cNvPr>
          <p:cNvSpPr txBox="1"/>
          <p:nvPr/>
        </p:nvSpPr>
        <p:spPr>
          <a:xfrm>
            <a:off x="2286000" y="3244334"/>
            <a:ext cx="4572000" cy="369332"/>
          </a:xfrm>
          <a:prstGeom prst="rect">
            <a:avLst/>
          </a:prstGeom>
          <a:noFill/>
        </p:spPr>
        <p:txBody>
          <a:bodyPr wrap="square">
            <a:spAutoFit/>
          </a:bodyPr>
          <a:lstStyle/>
          <a:p>
            <a:endParaRPr lang="da-DK" dirty="0"/>
          </a:p>
        </p:txBody>
      </p:sp>
    </p:spTree>
    <p:extLst>
      <p:ext uri="{BB962C8B-B14F-4D97-AF65-F5344CB8AC3E}">
        <p14:creationId xmlns:p14="http://schemas.microsoft.com/office/powerpoint/2010/main" val="203287707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C75E-6AE7-CF3C-F3F5-D92890B91B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F45190-92D7-37E9-ABCA-9E9A271AD371}"/>
              </a:ext>
            </a:extLst>
          </p:cNvPr>
          <p:cNvSpPr>
            <a:spLocks noGrp="1"/>
          </p:cNvSpPr>
          <p:nvPr>
            <p:ph type="body" sz="quarter" idx="10"/>
          </p:nvPr>
        </p:nvSpPr>
        <p:spPr/>
        <p:txBody>
          <a:bodyPr>
            <a:noAutofit/>
          </a:bodyPr>
          <a:lstStyle/>
          <a:p>
            <a:pPr marL="0" marR="0" lvl="0" indent="0" algn="l" defTabSz="914258" rtl="0" eaLnBrk="1" fontAlgn="base" latinLnBrk="0" hangingPunct="1">
              <a:lnSpc>
                <a:spcPct val="100000"/>
              </a:lnSpc>
              <a:spcBef>
                <a:spcPct val="0"/>
              </a:spcBef>
              <a:spcAft>
                <a:spcPts val="300"/>
              </a:spcAft>
              <a:buClrTx/>
              <a:buSzTx/>
              <a:buFont typeface="Arial" charset="0"/>
              <a:buNone/>
              <a:tabLst/>
              <a:defRPr/>
            </a:pPr>
            <a:r>
              <a:rPr kumimoji="0" lang="da-DK" sz="2800" b="1" i="0" u="none" strike="noStrike" kern="1200" cap="none" spc="0" normalizeH="0" baseline="0" noProof="0" dirty="0">
                <a:ln>
                  <a:noFill/>
                </a:ln>
                <a:solidFill>
                  <a:srgbClr val="4967AA"/>
                </a:solidFill>
                <a:effectLst/>
                <a:uLnTx/>
                <a:uFillTx/>
                <a:latin typeface="CBS NEW" panose="02000506080000020004" pitchFamily="2" charset="0"/>
                <a:ea typeface="+mn-ea"/>
                <a:cs typeface="+mn-cs"/>
              </a:rPr>
              <a:t>Inderkredsen vs. netværkskernen i den danske erhvervselite IV</a:t>
            </a:r>
          </a:p>
        </p:txBody>
      </p:sp>
      <p:sp>
        <p:nvSpPr>
          <p:cNvPr id="3" name="Content Placeholder 2">
            <a:extLst>
              <a:ext uri="{FF2B5EF4-FFF2-40B4-BE49-F238E27FC236}">
                <a16:creationId xmlns:a16="http://schemas.microsoft.com/office/drawing/2014/main" id="{73D880EF-81CA-28FE-DA6A-334ED1F0157F}"/>
              </a:ext>
            </a:extLst>
          </p:cNvPr>
          <p:cNvSpPr>
            <a:spLocks noGrp="1"/>
          </p:cNvSpPr>
          <p:nvPr>
            <p:ph sz="quarter" idx="11"/>
          </p:nvPr>
        </p:nvSpPr>
        <p:spPr>
          <a:xfrm>
            <a:off x="323528" y="2060848"/>
            <a:ext cx="8381424" cy="5139531"/>
          </a:xfrm>
        </p:spPr>
        <p:txBody>
          <a:bodyPr>
            <a:noAutofit/>
          </a:bodyPr>
          <a:lstStyle/>
          <a:p>
            <a:r>
              <a:rPr lang="da-DK" sz="2600" noProof="0" dirty="0">
                <a:latin typeface="CBS NEW" panose="02000506080000020004" pitchFamily="2" charset="0"/>
              </a:rPr>
              <a:t>Integrationsgrad i netværks</a:t>
            </a:r>
            <a:r>
              <a:rPr lang="da-DK" sz="2600" dirty="0">
                <a:latin typeface="CBS NEW" panose="02000506080000020004" pitchFamily="2" charset="0"/>
              </a:rPr>
              <a:t>kernen korrelerer </a:t>
            </a:r>
            <a:r>
              <a:rPr lang="da-DK" sz="2600" dirty="0" err="1">
                <a:latin typeface="CBS NEW" panose="02000506080000020004" pitchFamily="2" charset="0"/>
              </a:rPr>
              <a:t>mao</a:t>
            </a:r>
            <a:r>
              <a:rPr lang="da-DK" sz="2600">
                <a:latin typeface="CBS NEW" panose="02000506080000020004" pitchFamily="2" charset="0"/>
              </a:rPr>
              <a:t>. </a:t>
            </a:r>
            <a:r>
              <a:rPr lang="da-DK" sz="2600" dirty="0">
                <a:latin typeface="CBS NEW" panose="02000506080000020004" pitchFamily="2" charset="0"/>
              </a:rPr>
              <a:t>stærkt med politisk aktivitet!</a:t>
            </a:r>
            <a:endParaRPr lang="da-DK" sz="2600" noProof="0" dirty="0">
              <a:latin typeface="CBS NEW" panose="02000506080000020004" pitchFamily="2" charset="0"/>
            </a:endParaRPr>
          </a:p>
          <a:p>
            <a:endParaRPr lang="da-DK" sz="2600" noProof="0" dirty="0">
              <a:latin typeface="CBS NEW" panose="02000506080000020004" pitchFamily="2" charset="0"/>
            </a:endParaRPr>
          </a:p>
        </p:txBody>
      </p:sp>
      <p:pic>
        <p:nvPicPr>
          <p:cNvPr id="5" name="Picture 4" descr="A graph of a person with a line&#10;&#10;AI-generated content may be incorrect.">
            <a:extLst>
              <a:ext uri="{FF2B5EF4-FFF2-40B4-BE49-F238E27FC236}">
                <a16:creationId xmlns:a16="http://schemas.microsoft.com/office/drawing/2014/main" id="{8C622BEA-3879-E17E-F04E-D46CF23DC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425502"/>
            <a:ext cx="7772400" cy="2896285"/>
          </a:xfrm>
          <a:prstGeom prst="rect">
            <a:avLst/>
          </a:prstGeom>
        </p:spPr>
      </p:pic>
    </p:spTree>
    <p:extLst>
      <p:ext uri="{BB962C8B-B14F-4D97-AF65-F5344CB8AC3E}">
        <p14:creationId xmlns:p14="http://schemas.microsoft.com/office/powerpoint/2010/main" val="183428750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pPr marL="0" marR="0" lvl="0" indent="0" algn="l" defTabSz="914258" rtl="0" eaLnBrk="1" fontAlgn="base" latinLnBrk="0" hangingPunct="1">
              <a:lnSpc>
                <a:spcPct val="100000"/>
              </a:lnSpc>
              <a:spcBef>
                <a:spcPct val="0"/>
              </a:spcBef>
              <a:spcAft>
                <a:spcPts val="300"/>
              </a:spcAft>
              <a:buClrTx/>
              <a:buSzTx/>
              <a:buFont typeface="Arial" charset="0"/>
              <a:buNone/>
              <a:tabLst/>
              <a:defRPr/>
            </a:pPr>
            <a:r>
              <a:rPr kumimoji="0" lang="da-DK" sz="2800" b="1" i="0" u="none" strike="noStrike" kern="1200" cap="none" spc="0" normalizeH="0" baseline="0" noProof="0" dirty="0">
                <a:ln>
                  <a:noFill/>
                </a:ln>
                <a:solidFill>
                  <a:srgbClr val="4967AA"/>
                </a:solidFill>
                <a:effectLst/>
                <a:uLnTx/>
                <a:uFillTx/>
                <a:latin typeface="CBS NEW" panose="02000506080000020004" pitchFamily="2" charset="0"/>
                <a:ea typeface="+mn-ea"/>
                <a:cs typeface="+mn-cs"/>
              </a:rPr>
              <a:t>Inderkredsen vs. netværkskernen i den danske erhvervselite V</a:t>
            </a:r>
          </a:p>
        </p:txBody>
      </p:sp>
      <p:sp>
        <p:nvSpPr>
          <p:cNvPr id="3" name="Content Placeholder 2"/>
          <p:cNvSpPr>
            <a:spLocks noGrp="1"/>
          </p:cNvSpPr>
          <p:nvPr>
            <p:ph sz="quarter" idx="11"/>
          </p:nvPr>
        </p:nvSpPr>
        <p:spPr>
          <a:xfrm>
            <a:off x="223024" y="1566887"/>
            <a:ext cx="3384376" cy="5139531"/>
          </a:xfrm>
        </p:spPr>
        <p:txBody>
          <a:bodyPr>
            <a:noAutofit/>
          </a:bodyPr>
          <a:lstStyle/>
          <a:p>
            <a:r>
              <a:rPr lang="da-DK" sz="2600" noProof="0" dirty="0">
                <a:latin typeface="CBS NEW" panose="02000506080000020004" pitchFamily="2" charset="0"/>
              </a:rPr>
              <a:t>Store virksomheder profiterer mindst af global strukturel sammenhængskraft</a:t>
            </a:r>
          </a:p>
          <a:p>
            <a:endParaRPr lang="da-DK" sz="2600" dirty="0">
              <a:latin typeface="CBS NEW" panose="02000506080000020004" pitchFamily="2" charset="0"/>
            </a:endParaRPr>
          </a:p>
          <a:p>
            <a:r>
              <a:rPr lang="da-DK" sz="2600" dirty="0">
                <a:latin typeface="CBS NEW" panose="02000506080000020004" pitchFamily="2" charset="0"/>
              </a:rPr>
              <a:t>M</a:t>
            </a:r>
            <a:r>
              <a:rPr lang="da-DK" sz="2600" noProof="0" dirty="0">
                <a:latin typeface="CBS NEW" panose="02000506080000020004" pitchFamily="2" charset="0"/>
              </a:rPr>
              <a:t>indre virksomheder (især inden for store koncerner) profiterer mest</a:t>
            </a:r>
          </a:p>
          <a:p>
            <a:endParaRPr lang="da-DK" sz="2600" noProof="0" dirty="0">
              <a:latin typeface="CBS NEW" panose="02000506080000020004" pitchFamily="2" charset="0"/>
            </a:endParaRPr>
          </a:p>
        </p:txBody>
      </p:sp>
      <p:pic>
        <p:nvPicPr>
          <p:cNvPr id="7" name="Picture 6" descr="A graph of different points&#10;&#10;Description automatically generated with medium confidence">
            <a:extLst>
              <a:ext uri="{FF2B5EF4-FFF2-40B4-BE49-F238E27FC236}">
                <a16:creationId xmlns:a16="http://schemas.microsoft.com/office/drawing/2014/main" id="{4209DCEC-7C47-5AD0-6530-52DFADEFC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400" y="1484784"/>
            <a:ext cx="5536600" cy="4789364"/>
          </a:xfrm>
          <a:prstGeom prst="rect">
            <a:avLst/>
          </a:prstGeom>
        </p:spPr>
      </p:pic>
    </p:spTree>
    <p:extLst>
      <p:ext uri="{BB962C8B-B14F-4D97-AF65-F5344CB8AC3E}">
        <p14:creationId xmlns:p14="http://schemas.microsoft.com/office/powerpoint/2010/main" val="281777012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D9C72-7EA8-7B83-8A89-57C7890B0CE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CDE96B4-2A3F-EA26-897A-1CA3213EB555}"/>
              </a:ext>
            </a:extLst>
          </p:cNvPr>
          <p:cNvSpPr>
            <a:spLocks noGrp="1"/>
          </p:cNvSpPr>
          <p:nvPr>
            <p:ph type="body" sz="quarter" idx="10"/>
          </p:nvPr>
        </p:nvSpPr>
        <p:spPr>
          <a:xfrm>
            <a:off x="395288" y="333375"/>
            <a:ext cx="6696992" cy="719138"/>
          </a:xfrm>
        </p:spPr>
        <p:txBody>
          <a:bodyPr>
            <a:noAutofit/>
          </a:bodyPr>
          <a:lstStyle/>
          <a:p>
            <a:pPr marL="0" marR="0" lvl="0" indent="0" algn="l" defTabSz="914258" rtl="0" eaLnBrk="1" fontAlgn="base" latinLnBrk="0" hangingPunct="1">
              <a:lnSpc>
                <a:spcPct val="100000"/>
              </a:lnSpc>
              <a:spcBef>
                <a:spcPct val="0"/>
              </a:spcBef>
              <a:spcAft>
                <a:spcPts val="300"/>
              </a:spcAft>
              <a:buClrTx/>
              <a:buSzTx/>
              <a:buFont typeface="Arial" charset="0"/>
              <a:buNone/>
              <a:tabLst/>
              <a:defRPr/>
            </a:pPr>
            <a:r>
              <a:rPr kumimoji="0" lang="da-DK" sz="2400" b="1" i="0" u="none" strike="noStrike" kern="1200" cap="none" spc="0" normalizeH="0" baseline="0" noProof="0" dirty="0">
                <a:ln>
                  <a:noFill/>
                </a:ln>
                <a:solidFill>
                  <a:srgbClr val="4967AA"/>
                </a:solidFill>
                <a:effectLst/>
                <a:uLnTx/>
                <a:uFillTx/>
                <a:latin typeface="CBS NEW" panose="02000506080000020004" pitchFamily="2" charset="0"/>
                <a:ea typeface="+mn-ea"/>
                <a:cs typeface="+mn-cs"/>
              </a:rPr>
              <a:t>Hvilke små virksomheder og datterselskaber repræsenterer erhvervseliten politisk?</a:t>
            </a:r>
          </a:p>
        </p:txBody>
      </p:sp>
      <p:pic>
        <p:nvPicPr>
          <p:cNvPr id="8" name="Picture 7">
            <a:extLst>
              <a:ext uri="{FF2B5EF4-FFF2-40B4-BE49-F238E27FC236}">
                <a16:creationId xmlns:a16="http://schemas.microsoft.com/office/drawing/2014/main" id="{D999200B-4FFC-9818-FDD0-BC50E7888D3B}"/>
              </a:ext>
            </a:extLst>
          </p:cNvPr>
          <p:cNvPicPr>
            <a:picLocks noChangeAspect="1"/>
          </p:cNvPicPr>
          <p:nvPr/>
        </p:nvPicPr>
        <p:blipFill>
          <a:blip r:embed="rId2"/>
          <a:stretch>
            <a:fillRect/>
          </a:stretch>
        </p:blipFill>
        <p:spPr>
          <a:xfrm>
            <a:off x="1187624" y="1268760"/>
            <a:ext cx="7268344" cy="5618232"/>
          </a:xfrm>
          <a:prstGeom prst="rect">
            <a:avLst/>
          </a:prstGeom>
        </p:spPr>
      </p:pic>
    </p:spTree>
    <p:extLst>
      <p:ext uri="{BB962C8B-B14F-4D97-AF65-F5344CB8AC3E}">
        <p14:creationId xmlns:p14="http://schemas.microsoft.com/office/powerpoint/2010/main" val="385307400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400" noProof="0" dirty="0">
                <a:latin typeface="CBS NEW" panose="02000506080000020004" pitchFamily="2" charset="0"/>
              </a:rPr>
              <a:t>Hvorfor har vi ikke set fragmentering i Danmark? </a:t>
            </a:r>
          </a:p>
        </p:txBody>
      </p:sp>
      <p:sp>
        <p:nvSpPr>
          <p:cNvPr id="3" name="Content Placeholder 2"/>
          <p:cNvSpPr>
            <a:spLocks noGrp="1"/>
          </p:cNvSpPr>
          <p:nvPr>
            <p:ph sz="quarter" idx="11"/>
          </p:nvPr>
        </p:nvSpPr>
        <p:spPr>
          <a:xfrm>
            <a:off x="395288" y="1773040"/>
            <a:ext cx="8209160" cy="5139531"/>
          </a:xfrm>
        </p:spPr>
        <p:txBody>
          <a:bodyPr>
            <a:noAutofit/>
          </a:bodyPr>
          <a:lstStyle/>
          <a:p>
            <a:pPr marL="571500" indent="-571500">
              <a:buFont typeface="CBS NEW" panose="02000506080000020004" pitchFamily="2" charset="0"/>
              <a:buChar char="—"/>
            </a:pPr>
            <a:r>
              <a:rPr lang="da-DK" sz="2200" dirty="0">
                <a:latin typeface="CBS NEW" panose="02000506080000020004" pitchFamily="2" charset="0"/>
              </a:rPr>
              <a:t>Faktisk lidt underligt da </a:t>
            </a:r>
            <a:r>
              <a:rPr lang="da-DK" sz="2200" dirty="0" err="1">
                <a:latin typeface="CBS NEW" panose="02000506080000020004" pitchFamily="2" charset="0"/>
              </a:rPr>
              <a:t>gnms</a:t>
            </a:r>
            <a:r>
              <a:rPr lang="da-DK" sz="2200" dirty="0">
                <a:latin typeface="CBS NEW" panose="02000506080000020004" pitchFamily="2" charset="0"/>
              </a:rPr>
              <a:t>. størrelsen på bestyrelser har været stødt dalende siden midt-halvfemserne</a:t>
            </a:r>
          </a:p>
          <a:p>
            <a:pPr marL="571500" indent="-571500">
              <a:buFont typeface="CBS NEW" panose="02000506080000020004" pitchFamily="2" charset="0"/>
              <a:buChar char="—"/>
            </a:pPr>
            <a:r>
              <a:rPr lang="da-DK" sz="2200" noProof="0" dirty="0">
                <a:latin typeface="CBS NEW" panose="02000506080000020004" pitchFamily="2" charset="0"/>
              </a:rPr>
              <a:t>Der er dog </a:t>
            </a:r>
            <a:r>
              <a:rPr lang="da-DK" sz="2200" noProof="0" dirty="0" err="1">
                <a:latin typeface="CBS NEW" panose="02000506080000020004" pitchFamily="2" charset="0"/>
              </a:rPr>
              <a:t>sta</a:t>
            </a:r>
            <a:r>
              <a:rPr lang="da-DK" sz="2200" dirty="0">
                <a:latin typeface="CBS NEW" panose="02000506080000020004" pitchFamily="2" charset="0"/>
              </a:rPr>
              <a:t>dig relativt mange </a:t>
            </a:r>
            <a:r>
              <a:rPr lang="da-DK" sz="2200" dirty="0" err="1">
                <a:latin typeface="CBS NEW" panose="02000506080000020004" pitchFamily="2" charset="0"/>
              </a:rPr>
              <a:t>superconnectors</a:t>
            </a:r>
            <a:r>
              <a:rPr lang="da-DK" sz="2200" dirty="0">
                <a:latin typeface="CBS NEW" panose="02000506080000020004" pitchFamily="2" charset="0"/>
              </a:rPr>
              <a:t>…</a:t>
            </a:r>
          </a:p>
          <a:p>
            <a:pPr marL="571500" indent="-571500">
              <a:buFont typeface="CBS NEW" panose="02000506080000020004" pitchFamily="2" charset="0"/>
              <a:buChar char="—"/>
            </a:pPr>
            <a:r>
              <a:rPr lang="da-DK" sz="2200" noProof="0" dirty="0">
                <a:latin typeface="CBS NEW" panose="02000506080000020004" pitchFamily="2" charset="0"/>
              </a:rPr>
              <a:t>Diskussion…</a:t>
            </a:r>
          </a:p>
          <a:p>
            <a:endParaRPr lang="da-DK" sz="2200" noProof="0" dirty="0">
              <a:latin typeface="CBS NEW" panose="02000506080000020004" pitchFamily="2" charset="0"/>
            </a:endParaRPr>
          </a:p>
        </p:txBody>
      </p:sp>
      <p:cxnSp>
        <p:nvCxnSpPr>
          <p:cNvPr id="5" name="Straight Connector 4"/>
          <p:cNvCxnSpPr/>
          <p:nvPr/>
        </p:nvCxnSpPr>
        <p:spPr>
          <a:xfrm>
            <a:off x="404813" y="1412776"/>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17978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noProof="0" dirty="0">
                <a:latin typeface="CBS NEW" panose="02000506080000020004" pitchFamily="2" charset="0"/>
              </a:rPr>
              <a:t>Fragmentering eller internationalisering</a:t>
            </a:r>
          </a:p>
        </p:txBody>
      </p:sp>
      <p:sp>
        <p:nvSpPr>
          <p:cNvPr id="3" name="Content Placeholder 2"/>
          <p:cNvSpPr>
            <a:spLocks noGrp="1"/>
          </p:cNvSpPr>
          <p:nvPr>
            <p:ph sz="quarter" idx="11"/>
          </p:nvPr>
        </p:nvSpPr>
        <p:spPr>
          <a:xfrm>
            <a:off x="361537" y="1916832"/>
            <a:ext cx="8209160" cy="5139531"/>
          </a:xfrm>
        </p:spPr>
        <p:txBody>
          <a:bodyPr>
            <a:noAutofit/>
          </a:bodyPr>
          <a:lstStyle/>
          <a:p>
            <a:pPr marL="0" indent="0">
              <a:buNone/>
            </a:pPr>
            <a:r>
              <a:rPr lang="da-DK" sz="2600" dirty="0"/>
              <a:t>Skyldes den nationale fragmentering af netværk, at virksomheder udvikler mere transnationale netværksstrategier?</a:t>
            </a:r>
          </a:p>
          <a:p>
            <a:pPr marL="0" indent="0">
              <a:buNone/>
            </a:pPr>
            <a:endParaRPr lang="da-DK" sz="2600" dirty="0"/>
          </a:p>
          <a:p>
            <a:pPr marL="0" indent="0">
              <a:buNone/>
            </a:pPr>
            <a:r>
              <a:rPr lang="en-GB" dirty="0"/>
              <a:t>“while national networks continued to decline, the proportion of board interlocks that crossed European borders increased from 25.6 per cent in 1996 to 32.7 per cent in 2006 (Carroll et al. 2010). The growing cohesion of the European corporate elite network is at the expense of previous North Atlantic dominance in the global elite network. The ‘sparseness of ties spanning the North Atlantic, underscore[s] both the robustness of corporate Europe and the comparative lack of integrative capacity between North America and Europe’ (Carroll et al., 2010, p. 836)” (p. 77)</a:t>
            </a:r>
            <a:endParaRPr lang="da-DK" dirty="0"/>
          </a:p>
          <a:p>
            <a:endParaRPr lang="da-DK" sz="2600" noProof="0" dirty="0">
              <a:latin typeface="CBS NEW" panose="02000506080000020004" pitchFamily="2" charset="0"/>
            </a:endParaRPr>
          </a:p>
        </p:txBody>
      </p:sp>
      <p:cxnSp>
        <p:nvCxnSpPr>
          <p:cNvPr id="5" name="Straight Connector 4"/>
          <p:cNvCxnSpPr>
            <a:cxnSpLocks/>
          </p:cNvCxnSpPr>
          <p:nvPr/>
        </p:nvCxnSpPr>
        <p:spPr>
          <a:xfrm>
            <a:off x="395288" y="1556792"/>
            <a:ext cx="3744664"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C4BF5A1-3598-E8A3-D2E9-2B2A256DB67E}"/>
              </a:ext>
            </a:extLst>
          </p:cNvPr>
          <p:cNvSpPr txBox="1"/>
          <p:nvPr/>
        </p:nvSpPr>
        <p:spPr>
          <a:xfrm>
            <a:off x="361537" y="6155293"/>
            <a:ext cx="7345064" cy="738664"/>
          </a:xfrm>
          <a:prstGeom prst="rect">
            <a:avLst/>
          </a:prstGeom>
          <a:noFill/>
        </p:spPr>
        <p:txBody>
          <a:bodyPr wrap="square" lIns="0" tIns="0" rIns="0" bIns="0" rtlCol="0">
            <a:spAutoFit/>
          </a:bodyPr>
          <a:lstStyle/>
          <a:p>
            <a:r>
              <a:rPr lang="en-US" sz="1400" dirty="0" err="1">
                <a:latin typeface="CBS NEW" panose="02000506080000020004" pitchFamily="2" charset="0"/>
              </a:rPr>
              <a:t>Kilde</a:t>
            </a:r>
            <a:r>
              <a:rPr lang="en-US" sz="1400" dirty="0">
                <a:latin typeface="CBS NEW" panose="02000506080000020004" pitchFamily="2" charset="0"/>
              </a:rPr>
              <a:t>: Heemskerk, Eelke M. “The Rise of the European Corporate Elite: Evidence from the Network of Interlocking Directorates in 2005 and 2010.” </a:t>
            </a:r>
            <a:r>
              <a:rPr lang="en-US" sz="1400" i="1" dirty="0">
                <a:latin typeface="CBS NEW" panose="02000506080000020004" pitchFamily="2" charset="0"/>
              </a:rPr>
              <a:t>Economy and Society</a:t>
            </a:r>
            <a:r>
              <a:rPr lang="en-US" sz="1400" dirty="0">
                <a:latin typeface="CBS NEW" panose="02000506080000020004" pitchFamily="2" charset="0"/>
              </a:rPr>
              <a:t> 42, no. 1 (2013): 74–101.</a:t>
            </a:r>
          </a:p>
          <a:p>
            <a:endParaRPr lang="da-DK" sz="2000" dirty="0" err="1">
              <a:solidFill>
                <a:schemeClr val="tx2"/>
              </a:solidFill>
            </a:endParaRPr>
          </a:p>
        </p:txBody>
      </p:sp>
    </p:spTree>
    <p:extLst>
      <p:ext uri="{BB962C8B-B14F-4D97-AF65-F5344CB8AC3E}">
        <p14:creationId xmlns:p14="http://schemas.microsoft.com/office/powerpoint/2010/main" val="296756384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3600" dirty="0">
                <a:latin typeface="CBS NEW" panose="02000506080000020004" pitchFamily="2" charset="0"/>
              </a:rPr>
              <a:t>Europa – et økonomisk felt med en samlet erhvervselite?</a:t>
            </a:r>
            <a:endParaRPr lang="da-DK" sz="3600" noProof="0" dirty="0">
              <a:latin typeface="CBS NEW" panose="02000506080000020004" pitchFamily="2" charset="0"/>
            </a:endParaRPr>
          </a:p>
        </p:txBody>
      </p:sp>
      <p:sp>
        <p:nvSpPr>
          <p:cNvPr id="3" name="Content Placeholder 2"/>
          <p:cNvSpPr>
            <a:spLocks noGrp="1"/>
          </p:cNvSpPr>
          <p:nvPr>
            <p:ph sz="quarter" idx="11"/>
          </p:nvPr>
        </p:nvSpPr>
        <p:spPr>
          <a:xfrm>
            <a:off x="361537" y="1916832"/>
            <a:ext cx="8209160" cy="5139531"/>
          </a:xfrm>
        </p:spPr>
        <p:txBody>
          <a:bodyPr>
            <a:noAutofit/>
          </a:bodyPr>
          <a:lstStyle/>
          <a:p>
            <a:pPr marL="0" indent="0">
              <a:buNone/>
            </a:pPr>
            <a:r>
              <a:rPr lang="en-GB" sz="2200" dirty="0"/>
              <a:t>”Board interlocks add to European integration as the social structure underpinning a </a:t>
            </a:r>
            <a:r>
              <a:rPr lang="en-GB" sz="2200" b="1" u="sng" dirty="0"/>
              <a:t>social field</a:t>
            </a:r>
            <a:r>
              <a:rPr lang="en-GB" sz="2200" dirty="0"/>
              <a:t>” (</a:t>
            </a:r>
            <a:r>
              <a:rPr lang="en-GB" sz="2200" dirty="0" err="1"/>
              <a:t>Fligstein</a:t>
            </a:r>
            <a:r>
              <a:rPr lang="en-GB" sz="2200" dirty="0"/>
              <a:t>, 2008). Social fields are socially constructed arenas where social actors try to create and maintain stable social worlds. Next to the social structure, fields consist of sets of rules (conceptions of control) that govern the field relations (</a:t>
            </a:r>
            <a:r>
              <a:rPr lang="en-GB" sz="2200" dirty="0" err="1"/>
              <a:t>Fligstein</a:t>
            </a:r>
            <a:r>
              <a:rPr lang="en-GB" sz="2200" dirty="0"/>
              <a:t>, 1996).”</a:t>
            </a:r>
          </a:p>
          <a:p>
            <a:pPr marL="0" indent="0">
              <a:buNone/>
            </a:pPr>
            <a:endParaRPr lang="en-GB" sz="2200" dirty="0"/>
          </a:p>
          <a:p>
            <a:pPr marL="0" indent="0">
              <a:buNone/>
            </a:pPr>
            <a:r>
              <a:rPr lang="en-GB" sz="2200" dirty="0"/>
              <a:t>“…as a device for </a:t>
            </a:r>
            <a:r>
              <a:rPr lang="en-GB" sz="2200" b="1" u="sng" dirty="0"/>
              <a:t>elite formation </a:t>
            </a:r>
            <a:r>
              <a:rPr lang="en-GB" sz="2200" dirty="0"/>
              <a:t>(Domhoff, 1967; Scott, 1997) board interlocks serve as a foundation for a policy-oriented, moral community. Earlier findings on the spread of business practices through the network showed that adoption is not only a result of network position, but is influenced by the common norms among directors (Davis &amp; </a:t>
            </a:r>
            <a:r>
              <a:rPr lang="en-GB" sz="2200" dirty="0" err="1"/>
              <a:t>Greve</a:t>
            </a:r>
            <a:r>
              <a:rPr lang="en-GB" sz="2200" dirty="0"/>
              <a:t>, 1997).”</a:t>
            </a:r>
          </a:p>
          <a:p>
            <a:endParaRPr lang="da-DK" sz="2200" noProof="0" dirty="0">
              <a:latin typeface="CBS NEW" panose="02000506080000020004" pitchFamily="2" charset="0"/>
            </a:endParaRPr>
          </a:p>
        </p:txBody>
      </p:sp>
      <p:cxnSp>
        <p:nvCxnSpPr>
          <p:cNvPr id="5" name="Straight Connector 4"/>
          <p:cNvCxnSpPr>
            <a:cxnSpLocks/>
          </p:cNvCxnSpPr>
          <p:nvPr/>
        </p:nvCxnSpPr>
        <p:spPr>
          <a:xfrm>
            <a:off x="395288" y="1556792"/>
            <a:ext cx="3744664"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45047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1520" y="184384"/>
            <a:ext cx="5641102" cy="575841"/>
          </a:xfrm>
        </p:spPr>
        <p:txBody>
          <a:bodyPr>
            <a:noAutofit/>
          </a:bodyPr>
          <a:lstStyle/>
          <a:p>
            <a:r>
              <a:rPr lang="da-DK" noProof="0" dirty="0">
                <a:latin typeface="CBS NEW" panose="02000506080000020004" pitchFamily="2" charset="0"/>
              </a:rPr>
              <a:t>Fragmentering eller internationalisering</a:t>
            </a:r>
          </a:p>
        </p:txBody>
      </p:sp>
      <p:cxnSp>
        <p:nvCxnSpPr>
          <p:cNvPr id="5" name="Straight Connector 4"/>
          <p:cNvCxnSpPr/>
          <p:nvPr/>
        </p:nvCxnSpPr>
        <p:spPr>
          <a:xfrm>
            <a:off x="251520" y="1268760"/>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5288" y="1498619"/>
            <a:ext cx="7345064" cy="1600438"/>
          </a:xfrm>
          <a:prstGeom prst="rect">
            <a:avLst/>
          </a:prstGeom>
          <a:noFill/>
        </p:spPr>
        <p:txBody>
          <a:bodyPr wrap="square" lIns="0" tIns="0" rIns="0" bIns="0" rtlCol="0">
            <a:spAutoFit/>
          </a:bodyPr>
          <a:lstStyle/>
          <a:p>
            <a:pPr marL="0" marR="0" indent="0" defTabSz="584200" rtl="0" fontAlgn="auto" latinLnBrk="0" hangingPunct="0">
              <a:lnSpc>
                <a:spcPct val="100000"/>
              </a:lnSpc>
              <a:spcBef>
                <a:spcPts val="0"/>
              </a:spcBef>
              <a:spcAft>
                <a:spcPts val="0"/>
              </a:spcAft>
              <a:buClrTx/>
              <a:buSzTx/>
              <a:buFontTx/>
              <a:buNone/>
              <a:tabLst/>
            </a:pPr>
            <a:r>
              <a:rPr kumimoji="0" lang="da-DK" sz="1400" b="0" i="0" u="none" strike="noStrike" cap="none" spc="0" normalizeH="0" baseline="0" dirty="0">
                <a:ln>
                  <a:noFill/>
                </a:ln>
                <a:effectLst/>
                <a:uFillTx/>
                <a:latin typeface="+mn-lt"/>
                <a:ea typeface="+mn-ea"/>
                <a:cs typeface="+mn-cs"/>
                <a:sym typeface="Helvetica Light"/>
              </a:rPr>
              <a:t>En betydelig del af de største europæiske virksomheder (top 300) blev i perioden 2005 til 2010 integreret transnationalt på trods af finanskrisen. </a:t>
            </a:r>
          </a:p>
          <a:p>
            <a:pPr marL="0" marR="0" indent="0" defTabSz="584200" rtl="0" fontAlgn="auto" latinLnBrk="0" hangingPunct="0">
              <a:lnSpc>
                <a:spcPct val="100000"/>
              </a:lnSpc>
              <a:spcBef>
                <a:spcPts val="0"/>
              </a:spcBef>
              <a:spcAft>
                <a:spcPts val="0"/>
              </a:spcAft>
              <a:buClrTx/>
              <a:buSzTx/>
              <a:buFontTx/>
              <a:buNone/>
              <a:tabLst/>
            </a:pPr>
            <a:endParaRPr lang="da-DK" sz="1400" dirty="0">
              <a:sym typeface="Helvetica Light"/>
            </a:endParaRPr>
          </a:p>
          <a:p>
            <a:pPr marL="0" marR="0" indent="0" defTabSz="584200" rtl="0" fontAlgn="auto" latinLnBrk="0" hangingPunct="0">
              <a:lnSpc>
                <a:spcPct val="100000"/>
              </a:lnSpc>
              <a:spcBef>
                <a:spcPts val="0"/>
              </a:spcBef>
              <a:spcAft>
                <a:spcPts val="0"/>
              </a:spcAft>
              <a:buClrTx/>
              <a:buSzTx/>
              <a:buFontTx/>
              <a:buNone/>
              <a:tabLst/>
            </a:pPr>
            <a:r>
              <a:rPr kumimoji="0" lang="da-DK" sz="1400" b="0" i="0" u="none" strike="noStrike" cap="none" spc="0" normalizeH="0" baseline="0" dirty="0">
                <a:ln>
                  <a:noFill/>
                </a:ln>
                <a:effectLst/>
                <a:uFillTx/>
                <a:latin typeface="+mn-lt"/>
                <a:ea typeface="+mn-ea"/>
                <a:cs typeface="+mn-cs"/>
                <a:sym typeface="Helvetica Light"/>
              </a:rPr>
              <a:t>Det tyder på en øget europæisk integration økonomisk set. Den øgede integration er dog fordelt på nogle særlige sektorer (fx energi, finans, forsyning og elektronik), hvor fx banker har fået mindre betydning</a:t>
            </a:r>
          </a:p>
          <a:p>
            <a:endParaRPr lang="da-DK" sz="2000" dirty="0" err="1"/>
          </a:p>
        </p:txBody>
      </p:sp>
      <p:pic>
        <p:nvPicPr>
          <p:cNvPr id="4" name="Picture 3"/>
          <p:cNvPicPr>
            <a:picLocks noChangeAspect="1"/>
          </p:cNvPicPr>
          <p:nvPr/>
        </p:nvPicPr>
        <p:blipFill>
          <a:blip r:embed="rId2"/>
          <a:stretch>
            <a:fillRect/>
          </a:stretch>
        </p:blipFill>
        <p:spPr>
          <a:xfrm>
            <a:off x="251520" y="2912145"/>
            <a:ext cx="6811790" cy="3945855"/>
          </a:xfrm>
          <a:prstGeom prst="rect">
            <a:avLst/>
          </a:prstGeom>
        </p:spPr>
      </p:pic>
      <p:sp>
        <p:nvSpPr>
          <p:cNvPr id="3" name="Rectangle 2">
            <a:extLst>
              <a:ext uri="{FF2B5EF4-FFF2-40B4-BE49-F238E27FC236}">
                <a16:creationId xmlns:a16="http://schemas.microsoft.com/office/drawing/2014/main" id="{42CAE4E7-66EA-BC63-6AE5-111FBDF3415B}"/>
              </a:ext>
            </a:extLst>
          </p:cNvPr>
          <p:cNvSpPr/>
          <p:nvPr/>
        </p:nvSpPr>
        <p:spPr>
          <a:xfrm>
            <a:off x="251520" y="5157192"/>
            <a:ext cx="6811790" cy="15841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E4381BD-7B16-8EF9-A245-9B2EA447C1A5}"/>
              </a:ext>
            </a:extLst>
          </p:cNvPr>
          <p:cNvCxnSpPr>
            <a:cxnSpLocks/>
          </p:cNvCxnSpPr>
          <p:nvPr/>
        </p:nvCxnSpPr>
        <p:spPr>
          <a:xfrm>
            <a:off x="6570000" y="5589240"/>
            <a:ext cx="5040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7586CF-052D-D14E-604C-1BEBA3E1B83A}"/>
              </a:ext>
            </a:extLst>
          </p:cNvPr>
          <p:cNvSpPr txBox="1"/>
          <p:nvPr/>
        </p:nvSpPr>
        <p:spPr>
          <a:xfrm>
            <a:off x="7390151" y="5157192"/>
            <a:ext cx="1753849" cy="1231106"/>
          </a:xfrm>
          <a:prstGeom prst="rect">
            <a:avLst/>
          </a:prstGeom>
          <a:noFill/>
        </p:spPr>
        <p:txBody>
          <a:bodyPr wrap="square" lIns="0" tIns="0" rIns="0" bIns="0" rtlCol="0">
            <a:spAutoFit/>
          </a:bodyPr>
          <a:lstStyle/>
          <a:p>
            <a:r>
              <a:rPr lang="en-US" sz="2000" dirty="0">
                <a:solidFill>
                  <a:schemeClr val="tx2"/>
                </a:solidFill>
              </a:rPr>
              <a:t>6,5 gang </a:t>
            </a:r>
            <a:r>
              <a:rPr lang="en-US" sz="2000" dirty="0" err="1">
                <a:solidFill>
                  <a:schemeClr val="tx2"/>
                </a:solidFill>
              </a:rPr>
              <a:t>større</a:t>
            </a:r>
            <a:r>
              <a:rPr lang="en-US" sz="2000" dirty="0">
                <a:solidFill>
                  <a:schemeClr val="tx2"/>
                </a:solidFill>
              </a:rPr>
              <a:t> </a:t>
            </a:r>
            <a:r>
              <a:rPr lang="en-US" sz="2000" dirty="0" err="1">
                <a:solidFill>
                  <a:schemeClr val="tx2"/>
                </a:solidFill>
              </a:rPr>
              <a:t>vækst</a:t>
            </a:r>
            <a:r>
              <a:rPr lang="en-US" sz="2000" dirty="0">
                <a:solidFill>
                  <a:schemeClr val="tx2"/>
                </a:solidFill>
              </a:rPr>
              <a:t> </a:t>
            </a:r>
            <a:r>
              <a:rPr lang="en-US" sz="2000" dirty="0" err="1">
                <a:solidFill>
                  <a:schemeClr val="tx2"/>
                </a:solidFill>
              </a:rPr>
              <a:t>i</a:t>
            </a:r>
            <a:r>
              <a:rPr lang="en-US" sz="2000" dirty="0">
                <a:solidFill>
                  <a:schemeClr val="tx2"/>
                </a:solidFill>
              </a:rPr>
              <a:t> </a:t>
            </a:r>
            <a:r>
              <a:rPr lang="en-US" sz="2000" dirty="0" err="1">
                <a:solidFill>
                  <a:schemeClr val="tx2"/>
                </a:solidFill>
              </a:rPr>
              <a:t>europæiske</a:t>
            </a:r>
            <a:r>
              <a:rPr lang="en-US" sz="2000" dirty="0">
                <a:solidFill>
                  <a:schemeClr val="tx2"/>
                </a:solidFill>
              </a:rPr>
              <a:t> interlocks</a:t>
            </a:r>
          </a:p>
        </p:txBody>
      </p:sp>
    </p:spTree>
    <p:extLst>
      <p:ext uri="{BB962C8B-B14F-4D97-AF65-F5344CB8AC3E}">
        <p14:creationId xmlns:p14="http://schemas.microsoft.com/office/powerpoint/2010/main" val="175921876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800" noProof="0" dirty="0">
                <a:latin typeface="CBS NEW" panose="02000506080000020004" pitchFamily="2" charset="0"/>
              </a:rPr>
              <a:t>Forbindelsers styrke</a:t>
            </a:r>
          </a:p>
        </p:txBody>
      </p:sp>
      <p:sp>
        <p:nvSpPr>
          <p:cNvPr id="3" name="Content Placeholder 2"/>
          <p:cNvSpPr>
            <a:spLocks noGrp="1"/>
          </p:cNvSpPr>
          <p:nvPr>
            <p:ph sz="quarter" idx="11"/>
          </p:nvPr>
        </p:nvSpPr>
        <p:spPr>
          <a:xfrm>
            <a:off x="395289" y="1124743"/>
            <a:ext cx="4968799" cy="5139531"/>
          </a:xfrm>
        </p:spPr>
        <p:txBody>
          <a:bodyPr>
            <a:normAutofit fontScale="92500" lnSpcReduction="10000"/>
          </a:bodyPr>
          <a:lstStyle/>
          <a:p>
            <a:r>
              <a:rPr lang="da-DK" sz="3600" noProof="0" dirty="0">
                <a:latin typeface="CBS NEW" panose="02000506080000020004" pitchFamily="2" charset="0"/>
              </a:rPr>
              <a:t>“The </a:t>
            </a:r>
            <a:r>
              <a:rPr lang="da-DK" sz="3600" noProof="0" dirty="0" err="1">
                <a:latin typeface="CBS NEW" panose="02000506080000020004" pitchFamily="2" charset="0"/>
              </a:rPr>
              <a:t>strength</a:t>
            </a:r>
            <a:r>
              <a:rPr lang="da-DK" sz="3600" noProof="0" dirty="0">
                <a:latin typeface="CBS NEW" panose="02000506080000020004" pitchFamily="2" charset="0"/>
              </a:rPr>
              <a:t> of a tie is a (</a:t>
            </a:r>
            <a:r>
              <a:rPr lang="da-DK" sz="3600" noProof="0" dirty="0" err="1">
                <a:latin typeface="CBS NEW" panose="02000506080000020004" pitchFamily="2" charset="0"/>
              </a:rPr>
              <a:t>probably</a:t>
            </a:r>
            <a:r>
              <a:rPr lang="da-DK" sz="3600" noProof="0" dirty="0">
                <a:latin typeface="CBS NEW" panose="02000506080000020004" pitchFamily="2" charset="0"/>
              </a:rPr>
              <a:t> </a:t>
            </a:r>
            <a:r>
              <a:rPr lang="da-DK" sz="3600" noProof="0" dirty="0" err="1">
                <a:latin typeface="CBS NEW" panose="02000506080000020004" pitchFamily="2" charset="0"/>
              </a:rPr>
              <a:t>linear</a:t>
            </a:r>
            <a:r>
              <a:rPr lang="da-DK" sz="3600" noProof="0" dirty="0">
                <a:latin typeface="CBS NEW" panose="02000506080000020004" pitchFamily="2" charset="0"/>
              </a:rPr>
              <a:t>) </a:t>
            </a:r>
            <a:r>
              <a:rPr lang="da-DK" sz="3600" noProof="0" dirty="0" err="1">
                <a:latin typeface="CBS NEW" panose="02000506080000020004" pitchFamily="2" charset="0"/>
              </a:rPr>
              <a:t>combination</a:t>
            </a:r>
            <a:r>
              <a:rPr lang="da-DK" sz="3600" noProof="0" dirty="0">
                <a:latin typeface="CBS NEW" panose="02000506080000020004" pitchFamily="2" charset="0"/>
              </a:rPr>
              <a:t> of time, the </a:t>
            </a:r>
            <a:r>
              <a:rPr lang="da-DK" sz="3600" noProof="0" dirty="0" err="1">
                <a:latin typeface="CBS NEW" panose="02000506080000020004" pitchFamily="2" charset="0"/>
              </a:rPr>
              <a:t>emotional</a:t>
            </a:r>
            <a:r>
              <a:rPr lang="da-DK" sz="3600" noProof="0" dirty="0">
                <a:latin typeface="CBS NEW" panose="02000506080000020004" pitchFamily="2" charset="0"/>
              </a:rPr>
              <a:t> </a:t>
            </a:r>
            <a:r>
              <a:rPr lang="da-DK" sz="3600" noProof="0" dirty="0" err="1">
                <a:latin typeface="CBS NEW" panose="02000506080000020004" pitchFamily="2" charset="0"/>
              </a:rPr>
              <a:t>intensity</a:t>
            </a:r>
            <a:r>
              <a:rPr lang="da-DK" sz="3600" noProof="0" dirty="0">
                <a:latin typeface="CBS NEW" panose="02000506080000020004" pitchFamily="2" charset="0"/>
              </a:rPr>
              <a:t>, the </a:t>
            </a:r>
            <a:r>
              <a:rPr lang="da-DK" sz="3600" noProof="0" dirty="0" err="1">
                <a:latin typeface="CBS NEW" panose="02000506080000020004" pitchFamily="2" charset="0"/>
              </a:rPr>
              <a:t>intimacy</a:t>
            </a:r>
            <a:r>
              <a:rPr lang="da-DK" sz="3600" noProof="0" dirty="0">
                <a:latin typeface="CBS NEW" panose="02000506080000020004" pitchFamily="2" charset="0"/>
              </a:rPr>
              <a:t> (</a:t>
            </a:r>
            <a:r>
              <a:rPr lang="da-DK" sz="3600" noProof="0" dirty="0" err="1">
                <a:latin typeface="CBS NEW" panose="02000506080000020004" pitchFamily="2" charset="0"/>
              </a:rPr>
              <a:t>mutual</a:t>
            </a:r>
            <a:r>
              <a:rPr lang="da-DK" sz="3600" noProof="0" dirty="0">
                <a:latin typeface="CBS NEW" panose="02000506080000020004" pitchFamily="2" charset="0"/>
              </a:rPr>
              <a:t> </a:t>
            </a:r>
            <a:r>
              <a:rPr lang="da-DK" sz="3600" noProof="0" dirty="0" err="1">
                <a:latin typeface="CBS NEW" panose="02000506080000020004" pitchFamily="2" charset="0"/>
              </a:rPr>
              <a:t>confiding</a:t>
            </a:r>
            <a:r>
              <a:rPr lang="da-DK" sz="3600" noProof="0" dirty="0">
                <a:latin typeface="CBS NEW" panose="02000506080000020004" pitchFamily="2" charset="0"/>
              </a:rPr>
              <a:t>), and the </a:t>
            </a:r>
            <a:r>
              <a:rPr lang="da-DK" sz="3600" noProof="0" dirty="0" err="1">
                <a:latin typeface="CBS NEW" panose="02000506080000020004" pitchFamily="2" charset="0"/>
              </a:rPr>
              <a:t>reciprocal</a:t>
            </a:r>
            <a:r>
              <a:rPr lang="da-DK" sz="3600" noProof="0" dirty="0">
                <a:latin typeface="CBS NEW" panose="02000506080000020004" pitchFamily="2" charset="0"/>
              </a:rPr>
              <a:t> services </a:t>
            </a:r>
            <a:r>
              <a:rPr lang="da-DK" sz="3600" noProof="0" dirty="0" err="1">
                <a:latin typeface="CBS NEW" panose="02000506080000020004" pitchFamily="2" charset="0"/>
              </a:rPr>
              <a:t>which</a:t>
            </a:r>
            <a:r>
              <a:rPr lang="da-DK" sz="3600" noProof="0" dirty="0">
                <a:latin typeface="CBS NEW" panose="02000506080000020004" pitchFamily="2" charset="0"/>
              </a:rPr>
              <a:t> </a:t>
            </a:r>
            <a:r>
              <a:rPr lang="da-DK" sz="3600" noProof="0" dirty="0" err="1">
                <a:latin typeface="CBS NEW" panose="02000506080000020004" pitchFamily="2" charset="0"/>
              </a:rPr>
              <a:t>characterize</a:t>
            </a:r>
            <a:r>
              <a:rPr lang="da-DK" sz="3600" noProof="0" dirty="0">
                <a:latin typeface="CBS NEW" panose="02000506080000020004" pitchFamily="2" charset="0"/>
              </a:rPr>
              <a:t> the tie.”</a:t>
            </a:r>
          </a:p>
          <a:p>
            <a:endParaRPr lang="da-DK" sz="3600" noProof="0" dirty="0">
              <a:latin typeface="CBS NEW" panose="02000506080000020004" pitchFamily="2" charset="0"/>
            </a:endParaRPr>
          </a:p>
          <a:p>
            <a:pPr marL="571500" indent="-571500">
              <a:buFont typeface="Wingdings" panose="05000000000000000000" pitchFamily="2" charset="2"/>
              <a:buChar char="q"/>
            </a:pPr>
            <a:r>
              <a:rPr lang="da-DK" sz="3600" noProof="0" dirty="0">
                <a:latin typeface="CBS NEW" panose="02000506080000020004" pitchFamily="2" charset="0"/>
              </a:rPr>
              <a:t>Forbindelser kan være stærke, svage eller helt fraværende</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7" name="Content Placeholder 6"/>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5580112" y="1123949"/>
            <a:ext cx="3128893" cy="5140325"/>
          </a:xfrm>
        </p:spPr>
      </p:pic>
    </p:spTree>
    <p:extLst>
      <p:ext uri="{BB962C8B-B14F-4D97-AF65-F5344CB8AC3E}">
        <p14:creationId xmlns:p14="http://schemas.microsoft.com/office/powerpoint/2010/main" val="394062559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63688" y="753603"/>
            <a:ext cx="6264944" cy="575841"/>
          </a:xfrm>
        </p:spPr>
        <p:txBody>
          <a:bodyPr>
            <a:noAutofit/>
          </a:bodyPr>
          <a:lstStyle/>
          <a:p>
            <a:r>
              <a:rPr lang="da-DK" sz="3000" noProof="0" dirty="0">
                <a:latin typeface="CBS NEW" panose="02000506080000020004" pitchFamily="2" charset="0"/>
              </a:rPr>
              <a:t>Hvilke sektorer er bedst forbundet?</a:t>
            </a:r>
          </a:p>
        </p:txBody>
      </p:sp>
      <p:cxnSp>
        <p:nvCxnSpPr>
          <p:cNvPr id="5" name="Straight Connector 4"/>
          <p:cNvCxnSpPr>
            <a:cxnSpLocks/>
          </p:cNvCxnSpPr>
          <p:nvPr/>
        </p:nvCxnSpPr>
        <p:spPr>
          <a:xfrm>
            <a:off x="2699792" y="1329444"/>
            <a:ext cx="3456631"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2ADBCB4C-673A-6BE8-B118-87BEA9674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207" y="1905285"/>
            <a:ext cx="4241800" cy="4635500"/>
          </a:xfrm>
          <a:prstGeom prst="rect">
            <a:avLst/>
          </a:prstGeom>
        </p:spPr>
      </p:pic>
      <p:pic>
        <p:nvPicPr>
          <p:cNvPr id="7" name="Picture 6" descr="Table&#10;&#10;Description automatically generated">
            <a:extLst>
              <a:ext uri="{FF2B5EF4-FFF2-40B4-BE49-F238E27FC236}">
                <a16:creationId xmlns:a16="http://schemas.microsoft.com/office/drawing/2014/main" id="{D05598DC-775F-DB76-813E-8143DCB9D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772820"/>
            <a:ext cx="4505365" cy="4923528"/>
          </a:xfrm>
          <a:prstGeom prst="rect">
            <a:avLst/>
          </a:prstGeom>
        </p:spPr>
      </p:pic>
    </p:spTree>
    <p:extLst>
      <p:ext uri="{BB962C8B-B14F-4D97-AF65-F5344CB8AC3E}">
        <p14:creationId xmlns:p14="http://schemas.microsoft.com/office/powerpoint/2010/main" val="92612944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1123" y="260648"/>
            <a:ext cx="5761037" cy="575841"/>
          </a:xfrm>
        </p:spPr>
        <p:txBody>
          <a:bodyPr>
            <a:noAutofit/>
          </a:bodyPr>
          <a:lstStyle/>
          <a:p>
            <a:r>
              <a:rPr lang="da-DK" sz="3400" noProof="0" dirty="0">
                <a:latin typeface="CBS NEW" panose="02000506080000020004" pitchFamily="2" charset="0"/>
              </a:rPr>
              <a:t>Fragmentering eller internationalisering</a:t>
            </a:r>
          </a:p>
        </p:txBody>
      </p:sp>
      <p:cxnSp>
        <p:nvCxnSpPr>
          <p:cNvPr id="5" name="Straight Connector 4"/>
          <p:cNvCxnSpPr>
            <a:cxnSpLocks/>
          </p:cNvCxnSpPr>
          <p:nvPr/>
        </p:nvCxnSpPr>
        <p:spPr>
          <a:xfrm>
            <a:off x="251520" y="1484784"/>
            <a:ext cx="3528392"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520" y="6122537"/>
            <a:ext cx="8281168" cy="738664"/>
          </a:xfrm>
          <a:prstGeom prst="rect">
            <a:avLst/>
          </a:prstGeom>
          <a:noFill/>
        </p:spPr>
        <p:txBody>
          <a:bodyPr wrap="square" lIns="0" tIns="0" rIns="0" bIns="0" rtlCol="0">
            <a:spAutoFit/>
          </a:bodyPr>
          <a:lstStyle/>
          <a:p>
            <a:r>
              <a:rPr lang="en-US" sz="1400" dirty="0" err="1">
                <a:latin typeface="CBS NEW" panose="02000506080000020004" pitchFamily="2" charset="0"/>
              </a:rPr>
              <a:t>Kilde</a:t>
            </a:r>
            <a:r>
              <a:rPr lang="en-US" sz="1400" dirty="0">
                <a:latin typeface="CBS NEW" panose="02000506080000020004" pitchFamily="2" charset="0"/>
              </a:rPr>
              <a:t>: Heemskerk, Eelke M. “The Rise of the European Corporate Elite: Evidence from the Network of Interlocking Directorates in 2005 and 2010.” </a:t>
            </a:r>
            <a:r>
              <a:rPr lang="en-US" sz="1400" i="1" dirty="0">
                <a:latin typeface="CBS NEW" panose="02000506080000020004" pitchFamily="2" charset="0"/>
              </a:rPr>
              <a:t>Economy and Society</a:t>
            </a:r>
            <a:r>
              <a:rPr lang="en-US" sz="1400" dirty="0">
                <a:latin typeface="CBS NEW" panose="02000506080000020004" pitchFamily="2" charset="0"/>
              </a:rPr>
              <a:t> 42, no. 1 (2013): 74–101.</a:t>
            </a:r>
          </a:p>
          <a:p>
            <a:endParaRPr lang="da-DK" sz="2000" dirty="0" err="1">
              <a:solidFill>
                <a:schemeClr val="tx2"/>
              </a:solidFill>
            </a:endParaRPr>
          </a:p>
        </p:txBody>
      </p:sp>
      <p:pic>
        <p:nvPicPr>
          <p:cNvPr id="3" name="Picture 2"/>
          <p:cNvPicPr>
            <a:picLocks noChangeAspect="1"/>
          </p:cNvPicPr>
          <p:nvPr/>
        </p:nvPicPr>
        <p:blipFill>
          <a:blip r:embed="rId2"/>
          <a:stretch>
            <a:fillRect/>
          </a:stretch>
        </p:blipFill>
        <p:spPr>
          <a:xfrm>
            <a:off x="0" y="1731527"/>
            <a:ext cx="4522839" cy="4001729"/>
          </a:xfrm>
          <a:prstGeom prst="rect">
            <a:avLst/>
          </a:prstGeom>
        </p:spPr>
      </p:pic>
      <p:pic>
        <p:nvPicPr>
          <p:cNvPr id="6" name="Picture 5"/>
          <p:cNvPicPr>
            <a:picLocks noChangeAspect="1"/>
          </p:cNvPicPr>
          <p:nvPr/>
        </p:nvPicPr>
        <p:blipFill>
          <a:blip r:embed="rId3"/>
          <a:stretch>
            <a:fillRect/>
          </a:stretch>
        </p:blipFill>
        <p:spPr>
          <a:xfrm>
            <a:off x="4283968" y="2348880"/>
            <a:ext cx="4994787" cy="3274142"/>
          </a:xfrm>
          <a:prstGeom prst="rect">
            <a:avLst/>
          </a:prstGeom>
        </p:spPr>
      </p:pic>
    </p:spTree>
    <p:extLst>
      <p:ext uri="{BB962C8B-B14F-4D97-AF65-F5344CB8AC3E}">
        <p14:creationId xmlns:p14="http://schemas.microsoft.com/office/powerpoint/2010/main" val="243214458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1520" y="116632"/>
            <a:ext cx="6264944" cy="575841"/>
          </a:xfrm>
        </p:spPr>
        <p:txBody>
          <a:bodyPr>
            <a:noAutofit/>
          </a:bodyPr>
          <a:lstStyle/>
          <a:p>
            <a:r>
              <a:rPr lang="da-DK" sz="3400" noProof="0" dirty="0">
                <a:latin typeface="CBS NEW" panose="02000506080000020004" pitchFamily="2" charset="0"/>
              </a:rPr>
              <a:t>Fragmentering eller internationalisering</a:t>
            </a:r>
          </a:p>
        </p:txBody>
      </p:sp>
      <p:cxnSp>
        <p:nvCxnSpPr>
          <p:cNvPr id="5" name="Straight Connector 4"/>
          <p:cNvCxnSpPr>
            <a:cxnSpLocks/>
          </p:cNvCxnSpPr>
          <p:nvPr/>
        </p:nvCxnSpPr>
        <p:spPr>
          <a:xfrm>
            <a:off x="251520" y="1340768"/>
            <a:ext cx="3456631"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2471008" y="1772816"/>
            <a:ext cx="3739635" cy="4827807"/>
          </a:xfrm>
          <a:prstGeom prst="rect">
            <a:avLst/>
          </a:prstGeom>
        </p:spPr>
      </p:pic>
    </p:spTree>
    <p:extLst>
      <p:ext uri="{BB962C8B-B14F-4D97-AF65-F5344CB8AC3E}">
        <p14:creationId xmlns:p14="http://schemas.microsoft.com/office/powerpoint/2010/main" val="374843204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1520" y="116632"/>
            <a:ext cx="6264944" cy="575841"/>
          </a:xfrm>
        </p:spPr>
        <p:txBody>
          <a:bodyPr>
            <a:noAutofit/>
          </a:bodyPr>
          <a:lstStyle/>
          <a:p>
            <a:r>
              <a:rPr lang="da-DK" sz="3400" noProof="0" dirty="0">
                <a:latin typeface="CBS NEW" panose="02000506080000020004" pitchFamily="2" charset="0"/>
              </a:rPr>
              <a:t>Fragmentering eller internationalisering</a:t>
            </a:r>
          </a:p>
        </p:txBody>
      </p:sp>
      <p:cxnSp>
        <p:nvCxnSpPr>
          <p:cNvPr id="5" name="Straight Connector 4"/>
          <p:cNvCxnSpPr>
            <a:cxnSpLocks/>
          </p:cNvCxnSpPr>
          <p:nvPr/>
        </p:nvCxnSpPr>
        <p:spPr>
          <a:xfrm>
            <a:off x="251520" y="1340768"/>
            <a:ext cx="3456631"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4" name="Picture 3" descr="Table&#10;&#10;Description automatically generated">
            <a:extLst>
              <a:ext uri="{FF2B5EF4-FFF2-40B4-BE49-F238E27FC236}">
                <a16:creationId xmlns:a16="http://schemas.microsoft.com/office/drawing/2014/main" id="{422B2F97-4582-8CA3-A4CD-83E92D8D5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77" y="1642366"/>
            <a:ext cx="5852790" cy="5007488"/>
          </a:xfrm>
          <a:prstGeom prst="rect">
            <a:avLst/>
          </a:prstGeom>
        </p:spPr>
      </p:pic>
    </p:spTree>
    <p:extLst>
      <p:ext uri="{BB962C8B-B14F-4D97-AF65-F5344CB8AC3E}">
        <p14:creationId xmlns:p14="http://schemas.microsoft.com/office/powerpoint/2010/main" val="35064982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8041" y="647456"/>
            <a:ext cx="6264944" cy="575841"/>
          </a:xfrm>
        </p:spPr>
        <p:txBody>
          <a:bodyPr>
            <a:noAutofit/>
          </a:bodyPr>
          <a:lstStyle/>
          <a:p>
            <a:r>
              <a:rPr lang="da-DK" sz="2800" noProof="0" dirty="0">
                <a:latin typeface="CBS NEW" panose="02000506080000020004" pitchFamily="2" charset="0"/>
              </a:rPr>
              <a:t>Den europæiske erhvervselite</a:t>
            </a:r>
          </a:p>
        </p:txBody>
      </p:sp>
      <p:cxnSp>
        <p:nvCxnSpPr>
          <p:cNvPr id="5" name="Straight Connector 4"/>
          <p:cNvCxnSpPr>
            <a:cxnSpLocks/>
          </p:cNvCxnSpPr>
          <p:nvPr/>
        </p:nvCxnSpPr>
        <p:spPr>
          <a:xfrm>
            <a:off x="269177" y="1223297"/>
            <a:ext cx="5670975"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pic>
        <p:nvPicPr>
          <p:cNvPr id="9" name="Picture 8" descr="Table&#10;&#10;Description automatically generated">
            <a:extLst>
              <a:ext uri="{FF2B5EF4-FFF2-40B4-BE49-F238E27FC236}">
                <a16:creationId xmlns:a16="http://schemas.microsoft.com/office/drawing/2014/main" id="{B253625F-89D1-A332-12D9-AE97F5268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37" y="1816650"/>
            <a:ext cx="6160684" cy="4320480"/>
          </a:xfrm>
          <a:prstGeom prst="rect">
            <a:avLst/>
          </a:prstGeom>
        </p:spPr>
      </p:pic>
      <p:sp>
        <p:nvSpPr>
          <p:cNvPr id="10" name="TextBox 9">
            <a:extLst>
              <a:ext uri="{FF2B5EF4-FFF2-40B4-BE49-F238E27FC236}">
                <a16:creationId xmlns:a16="http://schemas.microsoft.com/office/drawing/2014/main" id="{AD28A598-0131-A0EE-8CB5-05B5397ABD3B}"/>
              </a:ext>
            </a:extLst>
          </p:cNvPr>
          <p:cNvSpPr txBox="1"/>
          <p:nvPr/>
        </p:nvSpPr>
        <p:spPr>
          <a:xfrm>
            <a:off x="6855063" y="2348880"/>
            <a:ext cx="1915500" cy="2954655"/>
          </a:xfrm>
          <a:prstGeom prst="rect">
            <a:avLst/>
          </a:prstGeom>
          <a:noFill/>
        </p:spPr>
        <p:txBody>
          <a:bodyPr wrap="square" lIns="0" tIns="0" rIns="0" bIns="0" rtlCol="0">
            <a:spAutoFit/>
          </a:bodyPr>
          <a:lstStyle/>
          <a:p>
            <a:r>
              <a:rPr lang="en-GB" sz="1600" dirty="0"/>
              <a:t>- </a:t>
            </a:r>
            <a:r>
              <a:rPr lang="en-GB" sz="1600" b="1" dirty="0"/>
              <a:t>45</a:t>
            </a:r>
            <a:r>
              <a:rPr lang="en-GB" sz="1600" dirty="0"/>
              <a:t> </a:t>
            </a:r>
            <a:r>
              <a:rPr lang="en-GB" sz="1600" dirty="0" err="1"/>
              <a:t>ud</a:t>
            </a:r>
            <a:r>
              <a:rPr lang="en-GB" sz="1600" dirty="0"/>
              <a:t> </a:t>
            </a:r>
            <a:r>
              <a:rPr lang="en-GB" sz="1600" dirty="0" err="1"/>
              <a:t>af</a:t>
            </a:r>
            <a:r>
              <a:rPr lang="en-GB" sz="1600" dirty="0"/>
              <a:t> 84 </a:t>
            </a:r>
            <a:r>
              <a:rPr lang="en-GB" sz="1600" dirty="0" err="1"/>
              <a:t>CEOer</a:t>
            </a:r>
            <a:r>
              <a:rPr lang="en-GB" sz="1600" dirty="0"/>
              <a:t>, der var </a:t>
            </a:r>
            <a:r>
              <a:rPr lang="en-GB" sz="1600" dirty="0" err="1"/>
              <a:t>medlemmer</a:t>
            </a:r>
            <a:r>
              <a:rPr lang="en-GB" sz="1600" dirty="0"/>
              <a:t> </a:t>
            </a:r>
            <a:r>
              <a:rPr lang="en-GB" sz="1600" dirty="0" err="1"/>
              <a:t>af</a:t>
            </a:r>
            <a:r>
              <a:rPr lang="en-GB" sz="1600" dirty="0"/>
              <a:t> European </a:t>
            </a:r>
            <a:r>
              <a:rPr lang="en-GB" sz="1600" dirty="0" err="1"/>
              <a:t>Roundatable</a:t>
            </a:r>
            <a:r>
              <a:rPr lang="en-GB" sz="1600" dirty="0"/>
              <a:t> of Industrialists 2005-2010 var interlockers </a:t>
            </a:r>
            <a:r>
              <a:rPr lang="en-GB" sz="1600" dirty="0" err="1"/>
              <a:t>i</a:t>
            </a:r>
            <a:r>
              <a:rPr lang="en-GB" sz="1600" dirty="0"/>
              <a:t> top-300 </a:t>
            </a:r>
            <a:r>
              <a:rPr lang="en-GB" sz="1600" dirty="0" err="1"/>
              <a:t>netværket</a:t>
            </a:r>
            <a:r>
              <a:rPr lang="en-GB" sz="1600" dirty="0"/>
              <a:t>. </a:t>
            </a:r>
          </a:p>
          <a:p>
            <a:endParaRPr lang="en-GB" sz="1600" dirty="0"/>
          </a:p>
          <a:p>
            <a:r>
              <a:rPr lang="en-GB" sz="1600" dirty="0"/>
              <a:t>- </a:t>
            </a:r>
            <a:r>
              <a:rPr lang="en-GB" sz="1600" b="1" dirty="0"/>
              <a:t>28</a:t>
            </a:r>
            <a:r>
              <a:rPr lang="en-GB" sz="1600" dirty="0"/>
              <a:t> </a:t>
            </a:r>
            <a:r>
              <a:rPr lang="en-GB" sz="1600" dirty="0" err="1"/>
              <a:t>af</a:t>
            </a:r>
            <a:r>
              <a:rPr lang="en-GB" sz="1600" dirty="0"/>
              <a:t> </a:t>
            </a:r>
            <a:r>
              <a:rPr lang="en-GB" sz="1600" dirty="0" err="1"/>
              <a:t>disse</a:t>
            </a:r>
            <a:r>
              <a:rPr lang="en-GB" sz="1600" dirty="0"/>
              <a:t> var </a:t>
            </a:r>
            <a:r>
              <a:rPr lang="en-GB" sz="1600" dirty="0" err="1"/>
              <a:t>europæiske</a:t>
            </a:r>
            <a:r>
              <a:rPr lang="en-GB" sz="1600" dirty="0"/>
              <a:t> interlockers </a:t>
            </a:r>
            <a:r>
              <a:rPr lang="en-GB" sz="1600" dirty="0" err="1"/>
              <a:t>dvs</a:t>
            </a:r>
            <a:r>
              <a:rPr lang="en-GB" sz="1600" dirty="0"/>
              <a:t>. samlet set over 1/3! </a:t>
            </a:r>
            <a:endParaRPr lang="en-US" sz="1600" dirty="0" err="1">
              <a:solidFill>
                <a:schemeClr val="tx2"/>
              </a:solidFill>
            </a:endParaRPr>
          </a:p>
        </p:txBody>
      </p:sp>
    </p:spTree>
    <p:extLst>
      <p:ext uri="{BB962C8B-B14F-4D97-AF65-F5344CB8AC3E}">
        <p14:creationId xmlns:p14="http://schemas.microsoft.com/office/powerpoint/2010/main" val="56986402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Chart, table, pie chart&#10;&#10;Description automatically generated">
            <a:extLst>
              <a:ext uri="{FF2B5EF4-FFF2-40B4-BE49-F238E27FC236}">
                <a16:creationId xmlns:a16="http://schemas.microsoft.com/office/drawing/2014/main" id="{AE98A722-1529-0540-DAEA-143E20EFBA84}"/>
              </a:ext>
            </a:extLst>
          </p:cNvPr>
          <p:cNvPicPr>
            <a:picLocks noGrp="1" noChangeAspect="1"/>
          </p:cNvPicPr>
          <p:nvPr>
            <p:ph idx="1"/>
          </p:nvPr>
        </p:nvPicPr>
        <p:blipFill>
          <a:blip r:embed="rId2"/>
          <a:stretch>
            <a:fillRect/>
          </a:stretch>
        </p:blipFill>
        <p:spPr>
          <a:xfrm>
            <a:off x="575565" y="2044006"/>
            <a:ext cx="4563871" cy="3315890"/>
          </a:xfrm>
        </p:spPr>
      </p:pic>
      <p:pic>
        <p:nvPicPr>
          <p:cNvPr id="7" name="Picture 6" descr="Table&#10;&#10;Description automatically generated">
            <a:extLst>
              <a:ext uri="{FF2B5EF4-FFF2-40B4-BE49-F238E27FC236}">
                <a16:creationId xmlns:a16="http://schemas.microsoft.com/office/drawing/2014/main" id="{19262EED-1B27-CB0E-547F-7F7799851713}"/>
              </a:ext>
            </a:extLst>
          </p:cNvPr>
          <p:cNvPicPr>
            <a:picLocks noChangeAspect="1"/>
          </p:cNvPicPr>
          <p:nvPr/>
        </p:nvPicPr>
        <p:blipFill>
          <a:blip r:embed="rId3"/>
          <a:stretch>
            <a:fillRect/>
          </a:stretch>
        </p:blipFill>
        <p:spPr>
          <a:xfrm>
            <a:off x="5816817" y="1913506"/>
            <a:ext cx="3165532" cy="3404294"/>
          </a:xfrm>
          <a:prstGeom prst="rect">
            <a:avLst/>
          </a:prstGeom>
        </p:spPr>
      </p:pic>
      <p:cxnSp>
        <p:nvCxnSpPr>
          <p:cNvPr id="9" name="Straight Connector 8">
            <a:extLst>
              <a:ext uri="{FF2B5EF4-FFF2-40B4-BE49-F238E27FC236}">
                <a16:creationId xmlns:a16="http://schemas.microsoft.com/office/drawing/2014/main" id="{9A98AD00-6254-8FEC-34F1-3093CE2A0DDE}"/>
              </a:ext>
            </a:extLst>
          </p:cNvPr>
          <p:cNvCxnSpPr>
            <a:cxnSpLocks/>
          </p:cNvCxnSpPr>
          <p:nvPr/>
        </p:nvCxnSpPr>
        <p:spPr>
          <a:xfrm flipV="1">
            <a:off x="1347108" y="1812472"/>
            <a:ext cx="4702628" cy="575582"/>
          </a:xfrm>
          <a:prstGeom prst="line">
            <a:avLst/>
          </a:prstGeom>
          <a:noFill/>
          <a:ln w="28575"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8" name="Text Placeholder 1">
            <a:extLst>
              <a:ext uri="{FF2B5EF4-FFF2-40B4-BE49-F238E27FC236}">
                <a16:creationId xmlns:a16="http://schemas.microsoft.com/office/drawing/2014/main" id="{C1187011-0460-F1B4-736A-FFAEAE58BC70}"/>
              </a:ext>
            </a:extLst>
          </p:cNvPr>
          <p:cNvSpPr txBox="1">
            <a:spLocks/>
          </p:cNvSpPr>
          <p:nvPr/>
        </p:nvSpPr>
        <p:spPr bwMode="auto">
          <a:xfrm>
            <a:off x="669726" y="775029"/>
            <a:ext cx="6264944"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r>
              <a:rPr lang="da-DK" sz="3400" dirty="0">
                <a:latin typeface="CBS NEW" panose="02000506080000020004" pitchFamily="2" charset="0"/>
              </a:rPr>
              <a:t>Danmark i Europa</a:t>
            </a:r>
          </a:p>
        </p:txBody>
      </p:sp>
    </p:spTree>
    <p:extLst>
      <p:ext uri="{BB962C8B-B14F-4D97-AF65-F5344CB8AC3E}">
        <p14:creationId xmlns:p14="http://schemas.microsoft.com/office/powerpoint/2010/main" val="4121595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Content Placeholder 6" descr="Map&#10;&#10;Description automatically generated">
            <a:extLst>
              <a:ext uri="{FF2B5EF4-FFF2-40B4-BE49-F238E27FC236}">
                <a16:creationId xmlns:a16="http://schemas.microsoft.com/office/drawing/2014/main" id="{56CF2369-5FE7-98D6-7E2B-4017619BC72D}"/>
              </a:ext>
            </a:extLst>
          </p:cNvPr>
          <p:cNvPicPr>
            <a:picLocks noGrp="1" noChangeAspect="1"/>
          </p:cNvPicPr>
          <p:nvPr>
            <p:ph idx="1"/>
          </p:nvPr>
        </p:nvPicPr>
        <p:blipFill>
          <a:blip r:embed="rId2"/>
          <a:stretch>
            <a:fillRect/>
          </a:stretch>
        </p:blipFill>
        <p:spPr>
          <a:xfrm>
            <a:off x="1870732" y="1484784"/>
            <a:ext cx="5402536" cy="4288854"/>
          </a:xfrm>
        </p:spPr>
      </p:pic>
      <p:sp>
        <p:nvSpPr>
          <p:cNvPr id="11" name="Text Placeholder 1">
            <a:extLst>
              <a:ext uri="{FF2B5EF4-FFF2-40B4-BE49-F238E27FC236}">
                <a16:creationId xmlns:a16="http://schemas.microsoft.com/office/drawing/2014/main" id="{B89E1370-930A-5538-550C-5D6848412504}"/>
              </a:ext>
            </a:extLst>
          </p:cNvPr>
          <p:cNvSpPr txBox="1">
            <a:spLocks/>
          </p:cNvSpPr>
          <p:nvPr/>
        </p:nvSpPr>
        <p:spPr bwMode="auto">
          <a:xfrm>
            <a:off x="2051720" y="508521"/>
            <a:ext cx="6264944"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r>
              <a:rPr lang="da-DK" sz="3400" dirty="0">
                <a:latin typeface="CBS NEW" panose="02000506080000020004" pitchFamily="2" charset="0"/>
              </a:rPr>
              <a:t>Novo – en global virksomhed</a:t>
            </a:r>
          </a:p>
        </p:txBody>
      </p:sp>
    </p:spTree>
    <p:extLst>
      <p:ext uri="{BB962C8B-B14F-4D97-AF65-F5344CB8AC3E}">
        <p14:creationId xmlns:p14="http://schemas.microsoft.com/office/powerpoint/2010/main" val="2692652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C7B7D-4CF1-A547-BD36-AF3B3E45A9CD}"/>
              </a:ext>
            </a:extLst>
          </p:cNvPr>
          <p:cNvSpPr>
            <a:spLocks noGrp="1"/>
          </p:cNvSpPr>
          <p:nvPr>
            <p:ph idx="1"/>
          </p:nvPr>
        </p:nvSpPr>
        <p:spPr/>
        <p:txBody>
          <a:bodyPr/>
          <a:lstStyle/>
          <a:p>
            <a:pPr marL="0" indent="0">
              <a:buNone/>
            </a:pPr>
            <a:endParaRPr lang="da-DK" dirty="0">
              <a:solidFill>
                <a:schemeClr val="bg1"/>
              </a:solidFill>
            </a:endParaRPr>
          </a:p>
          <a:p>
            <a:pPr marL="0" indent="0">
              <a:buNone/>
            </a:pPr>
            <a:endParaRPr lang="da-DK" dirty="0">
              <a:solidFill>
                <a:schemeClr val="bg1"/>
              </a:solidFill>
            </a:endParaRPr>
          </a:p>
        </p:txBody>
      </p:sp>
      <p:sp>
        <p:nvSpPr>
          <p:cNvPr id="10" name="Text Placeholder 1">
            <a:extLst>
              <a:ext uri="{FF2B5EF4-FFF2-40B4-BE49-F238E27FC236}">
                <a16:creationId xmlns:a16="http://schemas.microsoft.com/office/drawing/2014/main" id="{0CAD12A1-4034-95E5-35DC-BF0BE1CB0EA4}"/>
              </a:ext>
            </a:extLst>
          </p:cNvPr>
          <p:cNvSpPr txBox="1">
            <a:spLocks/>
          </p:cNvSpPr>
          <p:nvPr/>
        </p:nvSpPr>
        <p:spPr bwMode="auto">
          <a:xfrm>
            <a:off x="525728" y="690463"/>
            <a:ext cx="8092544"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pPr marL="0" marR="0" lvl="0" indent="0" algn="l" defTabSz="914258" rtl="0" eaLnBrk="1" fontAlgn="base" latinLnBrk="0" hangingPunct="1">
              <a:lnSpc>
                <a:spcPct val="100000"/>
              </a:lnSpc>
              <a:spcBef>
                <a:spcPct val="0"/>
              </a:spcBef>
              <a:spcAft>
                <a:spcPts val="300"/>
              </a:spcAft>
              <a:buClrTx/>
              <a:buSzTx/>
              <a:buFont typeface="Arial" charset="0"/>
              <a:buNone/>
              <a:tabLst/>
              <a:defRPr/>
            </a:pPr>
            <a:r>
              <a:rPr kumimoji="0" lang="da-DK" sz="3400" b="1" i="0" u="none" strike="noStrike" kern="1200" cap="none" spc="0" normalizeH="0" baseline="0" noProof="0" dirty="0" err="1">
                <a:ln>
                  <a:noFill/>
                </a:ln>
                <a:solidFill>
                  <a:srgbClr val="4967AA"/>
                </a:solidFill>
                <a:effectLst/>
                <a:uLnTx/>
                <a:uFillTx/>
                <a:latin typeface="CBS NEW" panose="02000506080000020004" pitchFamily="2" charset="0"/>
              </a:rPr>
              <a:t>NOVOs</a:t>
            </a:r>
            <a:r>
              <a:rPr kumimoji="0" lang="da-DK" sz="3400" b="1" i="0" u="none" strike="noStrike" kern="1200" cap="none" spc="0" normalizeH="0" baseline="0" noProof="0" dirty="0">
                <a:ln>
                  <a:noFill/>
                </a:ln>
                <a:solidFill>
                  <a:srgbClr val="4967AA"/>
                </a:solidFill>
                <a:effectLst/>
                <a:uLnTx/>
                <a:uFillTx/>
                <a:latin typeface="CBS NEW" panose="02000506080000020004" pitchFamily="2" charset="0"/>
              </a:rPr>
              <a:t> dansk/nordisk bestyrelse anno 2010</a:t>
            </a:r>
          </a:p>
        </p:txBody>
      </p:sp>
      <p:pic>
        <p:nvPicPr>
          <p:cNvPr id="6" name="Picture 5" descr="Table&#10;&#10;Description automatically generated">
            <a:extLst>
              <a:ext uri="{FF2B5EF4-FFF2-40B4-BE49-F238E27FC236}">
                <a16:creationId xmlns:a16="http://schemas.microsoft.com/office/drawing/2014/main" id="{4EDA2E6B-AFFE-4306-6142-85282D76E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204864"/>
            <a:ext cx="6694653" cy="2733650"/>
          </a:xfrm>
          <a:prstGeom prst="rect">
            <a:avLst/>
          </a:prstGeom>
        </p:spPr>
      </p:pic>
      <p:sp>
        <p:nvSpPr>
          <p:cNvPr id="8" name="TextBox 7">
            <a:extLst>
              <a:ext uri="{FF2B5EF4-FFF2-40B4-BE49-F238E27FC236}">
                <a16:creationId xmlns:a16="http://schemas.microsoft.com/office/drawing/2014/main" id="{E76140C1-408F-D309-BEFB-9783A01BEC22}"/>
              </a:ext>
            </a:extLst>
          </p:cNvPr>
          <p:cNvSpPr txBox="1"/>
          <p:nvPr/>
        </p:nvSpPr>
        <p:spPr>
          <a:xfrm>
            <a:off x="827584" y="5304071"/>
            <a:ext cx="243656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err="1">
                <a:solidFill>
                  <a:schemeClr val="bg1"/>
                </a:solidFill>
                <a:sym typeface="Helvetica Light"/>
              </a:rPr>
              <a:t>Kilde</a:t>
            </a:r>
            <a:r>
              <a:rPr lang="en-US" dirty="0">
                <a:solidFill>
                  <a:schemeClr val="bg1"/>
                </a:solidFill>
                <a:sym typeface="Helvetica Light"/>
              </a:rPr>
              <a:t>: </a:t>
            </a:r>
            <a:r>
              <a:rPr lang="en-US" dirty="0" err="1">
                <a:solidFill>
                  <a:schemeClr val="bg1"/>
                </a:solidFill>
                <a:sym typeface="Helvetica Light"/>
              </a:rPr>
              <a:t>Årsrapport</a:t>
            </a:r>
            <a:r>
              <a:rPr lang="en-US" dirty="0">
                <a:solidFill>
                  <a:schemeClr val="bg1"/>
                </a:solidFill>
                <a:sym typeface="Helvetica Light"/>
              </a:rPr>
              <a:t> 2010</a:t>
            </a:r>
            <a:endParaRPr kumimoji="0" lang="en-US" b="0" i="0" u="none" strike="noStrike" cap="none" spc="0" normalizeH="0" baseline="0" dirty="0">
              <a:ln>
                <a:noFill/>
              </a:ln>
              <a:solidFill>
                <a:schemeClr val="bg1"/>
              </a:solidFill>
              <a:effectLst/>
              <a:uFillTx/>
              <a:latin typeface="+mn-lt"/>
              <a:ea typeface="+mn-ea"/>
              <a:cs typeface="+mn-cs"/>
              <a:sym typeface="Helvetica Light"/>
            </a:endParaRPr>
          </a:p>
        </p:txBody>
      </p:sp>
    </p:spTree>
    <p:extLst>
      <p:ext uri="{BB962C8B-B14F-4D97-AF65-F5344CB8AC3E}">
        <p14:creationId xmlns:p14="http://schemas.microsoft.com/office/powerpoint/2010/main" val="81478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C7B7D-4CF1-A547-BD36-AF3B3E45A9CD}"/>
              </a:ext>
            </a:extLst>
          </p:cNvPr>
          <p:cNvSpPr>
            <a:spLocks noGrp="1"/>
          </p:cNvSpPr>
          <p:nvPr>
            <p:ph idx="1"/>
          </p:nvPr>
        </p:nvSpPr>
        <p:spPr/>
        <p:txBody>
          <a:bodyPr/>
          <a:lstStyle/>
          <a:p>
            <a:pPr marL="0" indent="0">
              <a:buNone/>
            </a:pPr>
            <a:endParaRPr lang="da-DK" dirty="0">
              <a:solidFill>
                <a:schemeClr val="bg1"/>
              </a:solidFill>
            </a:endParaRPr>
          </a:p>
          <a:p>
            <a:pPr marL="0" indent="0">
              <a:buNone/>
            </a:pPr>
            <a:endParaRPr lang="da-DK" dirty="0">
              <a:solidFill>
                <a:schemeClr val="bg1"/>
              </a:solidFill>
            </a:endParaRPr>
          </a:p>
        </p:txBody>
      </p:sp>
      <p:sp>
        <p:nvSpPr>
          <p:cNvPr id="4" name="TextBox 3">
            <a:extLst>
              <a:ext uri="{FF2B5EF4-FFF2-40B4-BE49-F238E27FC236}">
                <a16:creationId xmlns:a16="http://schemas.microsoft.com/office/drawing/2014/main" id="{ED99B194-B607-0D4C-9B6E-9B4CDEC4E766}"/>
              </a:ext>
            </a:extLst>
          </p:cNvPr>
          <p:cNvSpPr txBox="1"/>
          <p:nvPr/>
        </p:nvSpPr>
        <p:spPr>
          <a:xfrm>
            <a:off x="4788354" y="2435323"/>
            <a:ext cx="4355647" cy="907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hangingPunct="0"/>
            <a:r>
              <a:rPr lang="da-DK" sz="1350" b="1" dirty="0">
                <a:solidFill>
                  <a:srgbClr val="000000"/>
                </a:solidFill>
                <a:latin typeface="Helvetica Light"/>
                <a:sym typeface="Helvetica Light"/>
              </a:rPr>
              <a:t>Transatlantisk </a:t>
            </a:r>
          </a:p>
          <a:p>
            <a:pPr defTabSz="438150" hangingPunct="0"/>
            <a:r>
              <a:rPr lang="da-DK" sz="1350" b="1" dirty="0">
                <a:solidFill>
                  <a:srgbClr val="000000"/>
                </a:solidFill>
                <a:latin typeface="Helvetica Light"/>
                <a:sym typeface="Helvetica Light"/>
              </a:rPr>
              <a:t>Sylvie </a:t>
            </a:r>
            <a:r>
              <a:rPr lang="da-DK" sz="1350" b="1" dirty="0" err="1">
                <a:solidFill>
                  <a:srgbClr val="000000"/>
                </a:solidFill>
                <a:latin typeface="Helvetica Light"/>
                <a:sym typeface="Helvetica Light"/>
              </a:rPr>
              <a:t>Gregoire</a:t>
            </a:r>
            <a:endParaRPr lang="da-DK" sz="1350" b="1" dirty="0">
              <a:solidFill>
                <a:srgbClr val="000000"/>
              </a:solidFill>
              <a:latin typeface="Helvetica Light"/>
              <a:sym typeface="Helvetica Light"/>
            </a:endParaRPr>
          </a:p>
          <a:p>
            <a:pPr defTabSz="438150" hangingPunct="0"/>
            <a:r>
              <a:rPr lang="en-GB" sz="1350" dirty="0">
                <a:solidFill>
                  <a:srgbClr val="333333"/>
                </a:solidFill>
                <a:latin typeface="Open Sans" panose="020B0606030504020204" pitchFamily="34" charset="0"/>
              </a:rPr>
              <a:t>State University of New York at Buffalo - JD - Pharmacy (1986)</a:t>
            </a:r>
            <a:endParaRPr lang="en-GB" sz="1350" dirty="0">
              <a:solidFill>
                <a:srgbClr val="000000"/>
              </a:solidFill>
              <a:latin typeface="Helvetica Light"/>
            </a:endParaRPr>
          </a:p>
        </p:txBody>
      </p:sp>
      <p:pic>
        <p:nvPicPr>
          <p:cNvPr id="5" name="Picture 4" descr="Table&#10;&#10;Description automatically generated">
            <a:extLst>
              <a:ext uri="{FF2B5EF4-FFF2-40B4-BE49-F238E27FC236}">
                <a16:creationId xmlns:a16="http://schemas.microsoft.com/office/drawing/2014/main" id="{497E5A22-277C-8C95-0319-93A7D5A6FF57}"/>
              </a:ext>
            </a:extLst>
          </p:cNvPr>
          <p:cNvPicPr>
            <a:picLocks noChangeAspect="1"/>
          </p:cNvPicPr>
          <p:nvPr/>
        </p:nvPicPr>
        <p:blipFill>
          <a:blip r:embed="rId2"/>
          <a:stretch>
            <a:fillRect/>
          </a:stretch>
        </p:blipFill>
        <p:spPr>
          <a:xfrm>
            <a:off x="550852" y="2228106"/>
            <a:ext cx="3165532" cy="3404294"/>
          </a:xfrm>
          <a:prstGeom prst="rect">
            <a:avLst/>
          </a:prstGeom>
        </p:spPr>
      </p:pic>
      <p:cxnSp>
        <p:nvCxnSpPr>
          <p:cNvPr id="7" name="Straight Connector 6">
            <a:extLst>
              <a:ext uri="{FF2B5EF4-FFF2-40B4-BE49-F238E27FC236}">
                <a16:creationId xmlns:a16="http://schemas.microsoft.com/office/drawing/2014/main" id="{49B4C556-2B36-B4FA-9A1F-914719DF958A}"/>
              </a:ext>
            </a:extLst>
          </p:cNvPr>
          <p:cNvCxnSpPr>
            <a:cxnSpLocks/>
          </p:cNvCxnSpPr>
          <p:nvPr/>
        </p:nvCxnSpPr>
        <p:spPr>
          <a:xfrm>
            <a:off x="3716384" y="3717032"/>
            <a:ext cx="1071970"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pic>
        <p:nvPicPr>
          <p:cNvPr id="8" name="Picture 7" descr="Table&#10;&#10;Description automatically generated">
            <a:extLst>
              <a:ext uri="{FF2B5EF4-FFF2-40B4-BE49-F238E27FC236}">
                <a16:creationId xmlns:a16="http://schemas.microsoft.com/office/drawing/2014/main" id="{C88737FC-90A7-A193-D4ED-AE251E6A6FA9}"/>
              </a:ext>
            </a:extLst>
          </p:cNvPr>
          <p:cNvPicPr>
            <a:picLocks noChangeAspect="1"/>
          </p:cNvPicPr>
          <p:nvPr/>
        </p:nvPicPr>
        <p:blipFill>
          <a:blip r:embed="rId3"/>
          <a:stretch>
            <a:fillRect/>
          </a:stretch>
        </p:blipFill>
        <p:spPr>
          <a:xfrm>
            <a:off x="4807129" y="3390989"/>
            <a:ext cx="3927992" cy="2402336"/>
          </a:xfrm>
          <a:prstGeom prst="rect">
            <a:avLst/>
          </a:prstGeom>
        </p:spPr>
      </p:pic>
      <p:sp>
        <p:nvSpPr>
          <p:cNvPr id="10" name="Text Placeholder 1">
            <a:extLst>
              <a:ext uri="{FF2B5EF4-FFF2-40B4-BE49-F238E27FC236}">
                <a16:creationId xmlns:a16="http://schemas.microsoft.com/office/drawing/2014/main" id="{F0762D15-C964-7411-1A23-C2F2741BC6C4}"/>
              </a:ext>
            </a:extLst>
          </p:cNvPr>
          <p:cNvSpPr txBox="1">
            <a:spLocks/>
          </p:cNvSpPr>
          <p:nvPr/>
        </p:nvSpPr>
        <p:spPr bwMode="auto">
          <a:xfrm>
            <a:off x="583911" y="212834"/>
            <a:ext cx="8151209"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r>
              <a:rPr lang="da-DK" sz="3400" dirty="0" err="1">
                <a:latin typeface="CBS NEW" panose="02000506080000020004" pitchFamily="2" charset="0"/>
              </a:rPr>
              <a:t>NOVOs</a:t>
            </a:r>
            <a:r>
              <a:rPr lang="da-DK" sz="3400" dirty="0">
                <a:latin typeface="CBS NEW" panose="02000506080000020004" pitchFamily="2" charset="0"/>
              </a:rPr>
              <a:t> transnationale bestyrelse anno 2023</a:t>
            </a:r>
          </a:p>
        </p:txBody>
      </p:sp>
      <p:pic>
        <p:nvPicPr>
          <p:cNvPr id="2050" name="Picture 2" descr="Billedresultat for norwegian flag">
            <a:extLst>
              <a:ext uri="{FF2B5EF4-FFF2-40B4-BE49-F238E27FC236}">
                <a16:creationId xmlns:a16="http://schemas.microsoft.com/office/drawing/2014/main" id="{C3D46A6E-2C6C-3BFF-3AD7-B3D1B8394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228105"/>
            <a:ext cx="197999" cy="144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ledresultat for danish flag">
            <a:extLst>
              <a:ext uri="{FF2B5EF4-FFF2-40B4-BE49-F238E27FC236}">
                <a16:creationId xmlns:a16="http://schemas.microsoft.com/office/drawing/2014/main" id="{0EEE8EA9-53C1-3411-2FF7-4D2064F169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2420888"/>
            <a:ext cx="190729" cy="14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lledresultat for danish flag">
            <a:extLst>
              <a:ext uri="{FF2B5EF4-FFF2-40B4-BE49-F238E27FC236}">
                <a16:creationId xmlns:a16="http://schemas.microsoft.com/office/drawing/2014/main" id="{B6346D2F-CC91-E509-2096-E4FFC44078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2636912"/>
            <a:ext cx="190729" cy="144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illedresultat for danish flag">
            <a:extLst>
              <a:ext uri="{FF2B5EF4-FFF2-40B4-BE49-F238E27FC236}">
                <a16:creationId xmlns:a16="http://schemas.microsoft.com/office/drawing/2014/main" id="{079055CA-4485-49AC-3706-597BC3E88E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2852936"/>
            <a:ext cx="190729" cy="14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illedresultat for danish flag">
            <a:extLst>
              <a:ext uri="{FF2B5EF4-FFF2-40B4-BE49-F238E27FC236}">
                <a16:creationId xmlns:a16="http://schemas.microsoft.com/office/drawing/2014/main" id="{281D5E7F-2F73-5920-5D34-F8D1C79B4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4041088"/>
            <a:ext cx="190729" cy="14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illedresultat for danish flag">
            <a:extLst>
              <a:ext uri="{FF2B5EF4-FFF2-40B4-BE49-F238E27FC236}">
                <a16:creationId xmlns:a16="http://schemas.microsoft.com/office/drawing/2014/main" id="{CF706398-BEC8-0B40-E4B5-3CF13A73B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4257112"/>
            <a:ext cx="190729" cy="144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illedresultat for danish flag">
            <a:extLst>
              <a:ext uri="{FF2B5EF4-FFF2-40B4-BE49-F238E27FC236}">
                <a16:creationId xmlns:a16="http://schemas.microsoft.com/office/drawing/2014/main" id="{B6A3EC93-FCF1-C11C-A7DF-9D1E08DA31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4653136"/>
            <a:ext cx="190729" cy="144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illedresultat for danish flag">
            <a:extLst>
              <a:ext uri="{FF2B5EF4-FFF2-40B4-BE49-F238E27FC236}">
                <a16:creationId xmlns:a16="http://schemas.microsoft.com/office/drawing/2014/main" id="{43280CF1-A60A-BCD0-2A0F-F8DB77DF49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5265224"/>
            <a:ext cx="190729" cy="144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Billedresultat for danish flag">
            <a:extLst>
              <a:ext uri="{FF2B5EF4-FFF2-40B4-BE49-F238E27FC236}">
                <a16:creationId xmlns:a16="http://schemas.microsoft.com/office/drawing/2014/main" id="{3D5EBC73-E123-AFDB-F426-4635EC45A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5481248"/>
            <a:ext cx="190729" cy="144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lledresultat for US flag">
            <a:extLst>
              <a:ext uri="{FF2B5EF4-FFF2-40B4-BE49-F238E27FC236}">
                <a16:creationId xmlns:a16="http://schemas.microsoft.com/office/drawing/2014/main" id="{B9AC3714-7183-C285-6C19-C54C143245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469" y="3068960"/>
            <a:ext cx="236067" cy="144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illedresultat for france flag">
            <a:extLst>
              <a:ext uri="{FF2B5EF4-FFF2-40B4-BE49-F238E27FC236}">
                <a16:creationId xmlns:a16="http://schemas.microsoft.com/office/drawing/2014/main" id="{35930098-0083-5C8B-456E-5639BC8AE5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20" y="3285000"/>
            <a:ext cx="216542" cy="144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Billedresultat for US flag">
            <a:extLst>
              <a:ext uri="{FF2B5EF4-FFF2-40B4-BE49-F238E27FC236}">
                <a16:creationId xmlns:a16="http://schemas.microsoft.com/office/drawing/2014/main" id="{F00AF84F-3707-BD1B-536C-92832A393E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3645040"/>
            <a:ext cx="236067" cy="144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illedresultat for german flag">
            <a:extLst>
              <a:ext uri="{FF2B5EF4-FFF2-40B4-BE49-F238E27FC236}">
                <a16:creationId xmlns:a16="http://schemas.microsoft.com/office/drawing/2014/main" id="{663F3577-23A1-CC89-25DC-0F84235017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20" y="3477767"/>
            <a:ext cx="240806" cy="144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illedresultat for england flag">
            <a:extLst>
              <a:ext uri="{FF2B5EF4-FFF2-40B4-BE49-F238E27FC236}">
                <a16:creationId xmlns:a16="http://schemas.microsoft.com/office/drawing/2014/main" id="{BA105994-6117-2B5C-2C04-27D29B4234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469" y="3861064"/>
            <a:ext cx="21661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Billedresultat for england flag">
            <a:extLst>
              <a:ext uri="{FF2B5EF4-FFF2-40B4-BE49-F238E27FC236}">
                <a16:creationId xmlns:a16="http://schemas.microsoft.com/office/drawing/2014/main" id="{2A5F1F96-D8C3-92E8-E3FE-E50E2D4835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520" y="4437128"/>
            <a:ext cx="21661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illedresultat for china flag">
            <a:extLst>
              <a:ext uri="{FF2B5EF4-FFF2-40B4-BE49-F238E27FC236}">
                <a16:creationId xmlns:a16="http://schemas.microsoft.com/office/drawing/2014/main" id="{60CACD7F-89B2-FF2E-7DB9-E516E8D52B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541" y="4838392"/>
            <a:ext cx="216542" cy="144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Billedresultat for US flag">
            <a:extLst>
              <a:ext uri="{FF2B5EF4-FFF2-40B4-BE49-F238E27FC236}">
                <a16:creationId xmlns:a16="http://schemas.microsoft.com/office/drawing/2014/main" id="{5B2FD19C-FD01-9357-62CB-17AD0161C2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5085200"/>
            <a:ext cx="236067" cy="144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Billedresultat for england flag">
            <a:extLst>
              <a:ext uri="{FF2B5EF4-FFF2-40B4-BE49-F238E27FC236}">
                <a16:creationId xmlns:a16="http://schemas.microsoft.com/office/drawing/2014/main" id="{831986B9-E0EC-2324-FB94-B86881CA3E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96" y="5085200"/>
            <a:ext cx="216614" cy="1440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8ABD62C-79AD-BFB2-912A-11B6F5B6A5A9}"/>
              </a:ext>
            </a:extLst>
          </p:cNvPr>
          <p:cNvSpPr txBox="1"/>
          <p:nvPr/>
        </p:nvSpPr>
        <p:spPr>
          <a:xfrm>
            <a:off x="550852" y="1299714"/>
            <a:ext cx="8025790"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hangingPunct="0"/>
            <a:r>
              <a:rPr lang="da-DK" sz="1600" b="1" dirty="0">
                <a:solidFill>
                  <a:srgbClr val="000000"/>
                </a:solidFill>
                <a:latin typeface="Helvetica Light"/>
                <a:sym typeface="Helvetica Light"/>
              </a:rPr>
              <a:t>ORBIS DATABASEN – GRATIS ADGANG VIA CBS BIBLIOTEK!!!</a:t>
            </a:r>
          </a:p>
        </p:txBody>
      </p:sp>
    </p:spTree>
    <p:extLst>
      <p:ext uri="{BB962C8B-B14F-4D97-AF65-F5344CB8AC3E}">
        <p14:creationId xmlns:p14="http://schemas.microsoft.com/office/powerpoint/2010/main" val="1144175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C7B7D-4CF1-A547-BD36-AF3B3E45A9CD}"/>
              </a:ext>
            </a:extLst>
          </p:cNvPr>
          <p:cNvSpPr>
            <a:spLocks noGrp="1"/>
          </p:cNvSpPr>
          <p:nvPr>
            <p:ph idx="1"/>
          </p:nvPr>
        </p:nvSpPr>
        <p:spPr/>
        <p:txBody>
          <a:bodyPr/>
          <a:lstStyle/>
          <a:p>
            <a:pPr marL="0" indent="0">
              <a:buNone/>
            </a:pPr>
            <a:endParaRPr lang="da-DK" dirty="0">
              <a:solidFill>
                <a:schemeClr val="bg1"/>
              </a:solidFill>
            </a:endParaRPr>
          </a:p>
          <a:p>
            <a:pPr marL="0" indent="0">
              <a:buNone/>
            </a:pPr>
            <a:endParaRPr lang="da-DK" dirty="0">
              <a:solidFill>
                <a:schemeClr val="bg1"/>
              </a:solidFill>
            </a:endParaRPr>
          </a:p>
        </p:txBody>
      </p:sp>
      <p:sp>
        <p:nvSpPr>
          <p:cNvPr id="10" name="Text Placeholder 1">
            <a:extLst>
              <a:ext uri="{FF2B5EF4-FFF2-40B4-BE49-F238E27FC236}">
                <a16:creationId xmlns:a16="http://schemas.microsoft.com/office/drawing/2014/main" id="{F0762D15-C964-7411-1A23-C2F2741BC6C4}"/>
              </a:ext>
            </a:extLst>
          </p:cNvPr>
          <p:cNvSpPr txBox="1">
            <a:spLocks/>
          </p:cNvSpPr>
          <p:nvPr/>
        </p:nvSpPr>
        <p:spPr bwMode="auto">
          <a:xfrm>
            <a:off x="583911" y="212834"/>
            <a:ext cx="8151209"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pPr marL="0" marR="0" lvl="0" indent="0" algn="l" defTabSz="914258" rtl="0" eaLnBrk="1" fontAlgn="base" latinLnBrk="0" hangingPunct="1">
              <a:lnSpc>
                <a:spcPct val="100000"/>
              </a:lnSpc>
              <a:spcBef>
                <a:spcPct val="0"/>
              </a:spcBef>
              <a:spcAft>
                <a:spcPts val="300"/>
              </a:spcAft>
              <a:buClrTx/>
              <a:buSzTx/>
              <a:buFont typeface="Arial" charset="0"/>
              <a:buNone/>
              <a:tabLst/>
              <a:defRPr/>
            </a:pPr>
            <a:r>
              <a:rPr kumimoji="0" lang="da-DK" sz="3400" b="1" i="0" u="none" strike="noStrike" kern="1200" cap="none" spc="0" normalizeH="0" baseline="0" noProof="0" dirty="0" err="1">
                <a:ln>
                  <a:noFill/>
                </a:ln>
                <a:solidFill>
                  <a:srgbClr val="4967AA"/>
                </a:solidFill>
                <a:effectLst/>
                <a:uLnTx/>
                <a:uFillTx/>
                <a:latin typeface="CBS NEW" panose="02000506080000020004" pitchFamily="2" charset="0"/>
              </a:rPr>
              <a:t>NOVOs</a:t>
            </a:r>
            <a:r>
              <a:rPr kumimoji="0" lang="da-DK" sz="3400" b="1" i="0" u="none" strike="noStrike" kern="1200" cap="none" spc="0" normalizeH="0" baseline="0" noProof="0" dirty="0">
                <a:ln>
                  <a:noFill/>
                </a:ln>
                <a:solidFill>
                  <a:srgbClr val="4967AA"/>
                </a:solidFill>
                <a:effectLst/>
                <a:uLnTx/>
                <a:uFillTx/>
                <a:latin typeface="CBS NEW" panose="02000506080000020004" pitchFamily="2" charset="0"/>
              </a:rPr>
              <a:t> transnationale ledelse anno 2023</a:t>
            </a:r>
          </a:p>
        </p:txBody>
      </p:sp>
      <p:pic>
        <p:nvPicPr>
          <p:cNvPr id="12" name="Picture 4" descr="Billedresultat for danish flag">
            <a:extLst>
              <a:ext uri="{FF2B5EF4-FFF2-40B4-BE49-F238E27FC236}">
                <a16:creationId xmlns:a16="http://schemas.microsoft.com/office/drawing/2014/main" id="{B6346D2F-CC91-E509-2096-E4FFC4407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828" y="3119768"/>
            <a:ext cx="333775" cy="252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illedresultat for france flag">
            <a:extLst>
              <a:ext uri="{FF2B5EF4-FFF2-40B4-BE49-F238E27FC236}">
                <a16:creationId xmlns:a16="http://schemas.microsoft.com/office/drawing/2014/main" id="{35930098-0083-5C8B-456E-5639BC8AE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765" y="3457099"/>
            <a:ext cx="37895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Billedresultat for US flag">
            <a:extLst>
              <a:ext uri="{FF2B5EF4-FFF2-40B4-BE49-F238E27FC236}">
                <a16:creationId xmlns:a16="http://schemas.microsoft.com/office/drawing/2014/main" id="{F00AF84F-3707-BD1B-536C-92832A393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8003" y="5853937"/>
            <a:ext cx="413118" cy="252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illedresultat for german flag">
            <a:extLst>
              <a:ext uri="{FF2B5EF4-FFF2-40B4-BE49-F238E27FC236}">
                <a16:creationId xmlns:a16="http://schemas.microsoft.com/office/drawing/2014/main" id="{663F3577-23A1-CC89-25DC-0F84235017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5243" y="4112493"/>
            <a:ext cx="421412" cy="252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illedresultat for england flag">
            <a:extLst>
              <a:ext uri="{FF2B5EF4-FFF2-40B4-BE49-F238E27FC236}">
                <a16:creationId xmlns:a16="http://schemas.microsoft.com/office/drawing/2014/main" id="{BA105994-6117-2B5C-2C04-27D29B4234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1828" y="2759030"/>
            <a:ext cx="379076" cy="2520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8ABD62C-79AD-BFB2-912A-11B6F5B6A5A9}"/>
              </a:ext>
            </a:extLst>
          </p:cNvPr>
          <p:cNvSpPr txBox="1"/>
          <p:nvPr/>
        </p:nvSpPr>
        <p:spPr>
          <a:xfrm>
            <a:off x="550852" y="1299714"/>
            <a:ext cx="8025790"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lvl="0" indent="0" algn="l" defTabSz="438150" rtl="0" eaLnBrk="1" fontAlgn="auto" latinLnBrk="0" hangingPunct="0">
              <a:lnSpc>
                <a:spcPct val="100000"/>
              </a:lnSpc>
              <a:spcBef>
                <a:spcPts val="0"/>
              </a:spcBef>
              <a:spcAft>
                <a:spcPts val="0"/>
              </a:spcAft>
              <a:buClrTx/>
              <a:buSzTx/>
              <a:buFontTx/>
              <a:buNone/>
              <a:tabLst/>
              <a:defRPr/>
            </a:pPr>
            <a:r>
              <a:rPr kumimoji="0" lang="da-DK" sz="1600" b="1" i="0" u="none" strike="noStrike" kern="1200" cap="none" spc="0" normalizeH="0" baseline="0" noProof="0" dirty="0">
                <a:ln>
                  <a:noFill/>
                </a:ln>
                <a:solidFill>
                  <a:srgbClr val="000000"/>
                </a:solidFill>
                <a:effectLst/>
                <a:uLnTx/>
                <a:uFillTx/>
                <a:latin typeface="Helvetica Light"/>
                <a:sym typeface="Helvetica Light"/>
              </a:rPr>
              <a:t>ORBIS DATABASEN – GRATIS ADGANG VIA CBS BIBLIOTEK!!!</a:t>
            </a:r>
          </a:p>
        </p:txBody>
      </p:sp>
      <p:pic>
        <p:nvPicPr>
          <p:cNvPr id="6" name="Picture 5" descr="A picture containing table&#10;&#10;Description automatically generated">
            <a:extLst>
              <a:ext uri="{FF2B5EF4-FFF2-40B4-BE49-F238E27FC236}">
                <a16:creationId xmlns:a16="http://schemas.microsoft.com/office/drawing/2014/main" id="{9DDAC8AF-3454-3248-A91A-AE50BFF2CD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9712" y="1920188"/>
            <a:ext cx="3898900" cy="4241800"/>
          </a:xfrm>
          <a:prstGeom prst="rect">
            <a:avLst/>
          </a:prstGeom>
        </p:spPr>
      </p:pic>
      <p:pic>
        <p:nvPicPr>
          <p:cNvPr id="9" name="Picture 4" descr="Billedresultat for danish flag">
            <a:extLst>
              <a:ext uri="{FF2B5EF4-FFF2-40B4-BE49-F238E27FC236}">
                <a16:creationId xmlns:a16="http://schemas.microsoft.com/office/drawing/2014/main" id="{ADCADEBB-EA42-38BB-2590-AABA65B91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048" y="3465738"/>
            <a:ext cx="333775" cy="25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illedresultat for danish flag">
            <a:extLst>
              <a:ext uri="{FF2B5EF4-FFF2-40B4-BE49-F238E27FC236}">
                <a16:creationId xmlns:a16="http://schemas.microsoft.com/office/drawing/2014/main" id="{10672126-1CD4-F716-056F-F68517B1C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297" y="3811708"/>
            <a:ext cx="333775" cy="252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illedresultat for danish flag">
            <a:extLst>
              <a:ext uri="{FF2B5EF4-FFF2-40B4-BE49-F238E27FC236}">
                <a16:creationId xmlns:a16="http://schemas.microsoft.com/office/drawing/2014/main" id="{3C3E0052-7A78-F117-B375-84C71B22E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828" y="4403017"/>
            <a:ext cx="333775" cy="252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Billedresultat for danish flag">
            <a:extLst>
              <a:ext uri="{FF2B5EF4-FFF2-40B4-BE49-F238E27FC236}">
                <a16:creationId xmlns:a16="http://schemas.microsoft.com/office/drawing/2014/main" id="{58D7B883-6186-E344-45BB-FB6F9A588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093" y="4789811"/>
            <a:ext cx="333775" cy="252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Billedresultat for malaysian flag">
            <a:extLst>
              <a:ext uri="{FF2B5EF4-FFF2-40B4-BE49-F238E27FC236}">
                <a16:creationId xmlns:a16="http://schemas.microsoft.com/office/drawing/2014/main" id="{32571D83-670E-0146-C214-D3155C1C33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920" y="4403017"/>
            <a:ext cx="504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Billedresultat for swiss flag">
            <a:extLst>
              <a:ext uri="{FF2B5EF4-FFF2-40B4-BE49-F238E27FC236}">
                <a16:creationId xmlns:a16="http://schemas.microsoft.com/office/drawing/2014/main" id="{F61AA7B8-25E4-AB62-BFBA-B4F926E654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3941" y="5176605"/>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Billedresultat for france flag">
            <a:extLst>
              <a:ext uri="{FF2B5EF4-FFF2-40B4-BE49-F238E27FC236}">
                <a16:creationId xmlns:a16="http://schemas.microsoft.com/office/drawing/2014/main" id="{ED5AD36B-D20F-1FBE-4363-1B65E4E10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240" y="5481248"/>
            <a:ext cx="37895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Billedresultat for swiss flag">
            <a:extLst>
              <a:ext uri="{FF2B5EF4-FFF2-40B4-BE49-F238E27FC236}">
                <a16:creationId xmlns:a16="http://schemas.microsoft.com/office/drawing/2014/main" id="{A71E040A-9E0C-4F8F-A513-7DA15401CF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6003" y="5499248"/>
            <a:ext cx="252000" cy="2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09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800" noProof="0" dirty="0">
                <a:latin typeface="CBS NEW" panose="02000506080000020004" pitchFamily="2" charset="0"/>
              </a:rPr>
              <a:t>Argumentet</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6BA2376-B39B-A242-9B77-CF3FE5FF0C03}"/>
              </a:ext>
            </a:extLst>
          </p:cNvPr>
          <p:cNvCxnSpPr>
            <a:cxnSpLocks/>
          </p:cNvCxnSpPr>
          <p:nvPr/>
        </p:nvCxnSpPr>
        <p:spPr>
          <a:xfrm flipV="1">
            <a:off x="2694206" y="1988840"/>
            <a:ext cx="0" cy="3821233"/>
          </a:xfrm>
          <a:prstGeom prst="straightConnector1">
            <a:avLst/>
          </a:prstGeom>
          <a:noFill/>
          <a:ln w="635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C0219788-D183-CE4D-A61D-970DFC181BD3}"/>
              </a:ext>
            </a:extLst>
          </p:cNvPr>
          <p:cNvCxnSpPr>
            <a:cxnSpLocks/>
          </p:cNvCxnSpPr>
          <p:nvPr/>
        </p:nvCxnSpPr>
        <p:spPr>
          <a:xfrm flipV="1">
            <a:off x="2667922" y="5820181"/>
            <a:ext cx="3641290" cy="1"/>
          </a:xfrm>
          <a:prstGeom prst="straightConnector1">
            <a:avLst/>
          </a:prstGeom>
          <a:noFill/>
          <a:ln w="635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AD1A76-0FBC-6C41-B5A0-C1C09F3A4500}"/>
              </a:ext>
            </a:extLst>
          </p:cNvPr>
          <p:cNvSpPr txBox="1"/>
          <p:nvPr/>
        </p:nvSpPr>
        <p:spPr>
          <a:xfrm>
            <a:off x="3423003" y="5940235"/>
            <a:ext cx="2181689" cy="564578"/>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3200" dirty="0" err="1">
                <a:latin typeface="CBS NEW" panose="02000506080000020004" pitchFamily="2" charset="0"/>
                <a:cs typeface="Calisto MT"/>
              </a:rPr>
              <a:t>Båndenes</a:t>
            </a:r>
            <a:r>
              <a:rPr lang="en-US" sz="3200" dirty="0">
                <a:latin typeface="CBS NEW" panose="02000506080000020004" pitchFamily="2" charset="0"/>
                <a:cs typeface="Calisto MT"/>
              </a:rPr>
              <a:t> </a:t>
            </a:r>
            <a:r>
              <a:rPr lang="en-US" sz="3200" dirty="0" err="1">
                <a:latin typeface="CBS NEW" panose="02000506080000020004" pitchFamily="2" charset="0"/>
                <a:cs typeface="Calisto MT"/>
              </a:rPr>
              <a:t>styrke</a:t>
            </a:r>
            <a:endParaRPr lang="en-US" sz="3200" kern="0" dirty="0">
              <a:latin typeface="CBS NEW" panose="02000506080000020004" pitchFamily="2" charset="0"/>
              <a:sym typeface="Helvetica Light"/>
            </a:endParaRPr>
          </a:p>
        </p:txBody>
      </p:sp>
      <p:sp>
        <p:nvSpPr>
          <p:cNvPr id="12" name="TextBox 11">
            <a:extLst>
              <a:ext uri="{FF2B5EF4-FFF2-40B4-BE49-F238E27FC236}">
                <a16:creationId xmlns:a16="http://schemas.microsoft.com/office/drawing/2014/main" id="{EC898F59-BE52-964A-8B30-DB87E4C42925}"/>
              </a:ext>
            </a:extLst>
          </p:cNvPr>
          <p:cNvSpPr txBox="1"/>
          <p:nvPr/>
        </p:nvSpPr>
        <p:spPr>
          <a:xfrm rot="16200000">
            <a:off x="843824" y="3761167"/>
            <a:ext cx="2774799" cy="503023"/>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800" kern="0" dirty="0" err="1">
                <a:latin typeface="CBS NEW" panose="02000506080000020004" pitchFamily="2" charset="0"/>
                <a:sym typeface="Helvetica Light"/>
              </a:rPr>
              <a:t>Graden</a:t>
            </a:r>
            <a:r>
              <a:rPr lang="en-US" sz="2800" kern="0" dirty="0">
                <a:latin typeface="CBS NEW" panose="02000506080000020004" pitchFamily="2" charset="0"/>
                <a:sym typeface="Helvetica Light"/>
              </a:rPr>
              <a:t> </a:t>
            </a:r>
            <a:r>
              <a:rPr lang="en-US" sz="2800" kern="0" dirty="0" err="1">
                <a:latin typeface="CBS NEW" panose="02000506080000020004" pitchFamily="2" charset="0"/>
                <a:sym typeface="Helvetica Light"/>
              </a:rPr>
              <a:t>af</a:t>
            </a:r>
            <a:r>
              <a:rPr lang="en-US" sz="2800" kern="0" dirty="0">
                <a:latin typeface="CBS NEW" panose="02000506080000020004" pitchFamily="2" charset="0"/>
                <a:sym typeface="Helvetica Light"/>
              </a:rPr>
              <a:t> overlap </a:t>
            </a:r>
            <a:r>
              <a:rPr lang="en-US" sz="2800" kern="0" dirty="0" err="1">
                <a:latin typeface="CBS NEW" panose="02000506080000020004" pitchFamily="2" charset="0"/>
                <a:sym typeface="Helvetica Light"/>
              </a:rPr>
              <a:t>i</a:t>
            </a:r>
            <a:r>
              <a:rPr lang="en-US" sz="2800" kern="0" dirty="0">
                <a:latin typeface="CBS NEW" panose="02000506080000020004" pitchFamily="2" charset="0"/>
                <a:sym typeface="Helvetica Light"/>
              </a:rPr>
              <a:t> </a:t>
            </a:r>
            <a:r>
              <a:rPr lang="en-US" sz="2800" dirty="0" err="1">
                <a:latin typeface="CBS NEW" panose="02000506080000020004" pitchFamily="2" charset="0"/>
                <a:cs typeface="Calisto MT"/>
              </a:rPr>
              <a:t>bånd</a:t>
            </a:r>
            <a:endParaRPr lang="en-US" sz="2800" kern="0" dirty="0">
              <a:latin typeface="CBS NEW" panose="02000506080000020004" pitchFamily="2" charset="0"/>
              <a:sym typeface="Helvetica Light"/>
            </a:endParaRPr>
          </a:p>
        </p:txBody>
      </p:sp>
      <p:cxnSp>
        <p:nvCxnSpPr>
          <p:cNvPr id="13" name="Straight Arrow Connector 12">
            <a:extLst>
              <a:ext uri="{FF2B5EF4-FFF2-40B4-BE49-F238E27FC236}">
                <a16:creationId xmlns:a16="http://schemas.microsoft.com/office/drawing/2014/main" id="{05371A16-D0D1-1D45-9B36-6BE05437ECD8}"/>
              </a:ext>
            </a:extLst>
          </p:cNvPr>
          <p:cNvCxnSpPr>
            <a:cxnSpLocks/>
          </p:cNvCxnSpPr>
          <p:nvPr/>
        </p:nvCxnSpPr>
        <p:spPr>
          <a:xfrm flipV="1">
            <a:off x="2694206" y="2607516"/>
            <a:ext cx="2959938" cy="3214688"/>
          </a:xfrm>
          <a:prstGeom prst="straightConnector1">
            <a:avLst/>
          </a:prstGeom>
          <a:noFill/>
          <a:ln w="63500" cap="flat">
            <a:solidFill>
              <a:schemeClr val="tx1"/>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D73D7F16-7D9B-2146-9FB4-E128DC3E5826}"/>
              </a:ext>
            </a:extLst>
          </p:cNvPr>
          <p:cNvSpPr txBox="1"/>
          <p:nvPr/>
        </p:nvSpPr>
        <p:spPr>
          <a:xfrm rot="18774928">
            <a:off x="2536721" y="4100927"/>
            <a:ext cx="3927117" cy="288477"/>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1406" kern="0" dirty="0">
                <a:latin typeface="CBS NEW" panose="02000506080000020004" pitchFamily="2" charset="0"/>
                <a:sym typeface="Helvetica Light"/>
              </a:rPr>
              <a:t>Absent	  	         Weak			        Strong</a:t>
            </a:r>
          </a:p>
        </p:txBody>
      </p:sp>
    </p:spTree>
    <p:extLst>
      <p:ext uri="{BB962C8B-B14F-4D97-AF65-F5344CB8AC3E}">
        <p14:creationId xmlns:p14="http://schemas.microsoft.com/office/powerpoint/2010/main" val="73096325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C7B7D-4CF1-A547-BD36-AF3B3E45A9CD}"/>
              </a:ext>
            </a:extLst>
          </p:cNvPr>
          <p:cNvSpPr>
            <a:spLocks noGrp="1"/>
          </p:cNvSpPr>
          <p:nvPr>
            <p:ph idx="1"/>
          </p:nvPr>
        </p:nvSpPr>
        <p:spPr/>
        <p:txBody>
          <a:bodyPr/>
          <a:lstStyle/>
          <a:p>
            <a:pPr marL="0" indent="0">
              <a:buNone/>
            </a:pPr>
            <a:endParaRPr lang="da-DK" dirty="0">
              <a:solidFill>
                <a:schemeClr val="bg1"/>
              </a:solidFill>
            </a:endParaRPr>
          </a:p>
          <a:p>
            <a:pPr marL="0" indent="0">
              <a:buNone/>
            </a:pPr>
            <a:endParaRPr lang="da-DK" dirty="0">
              <a:solidFill>
                <a:schemeClr val="bg1"/>
              </a:solidFill>
            </a:endParaRPr>
          </a:p>
        </p:txBody>
      </p:sp>
      <p:sp>
        <p:nvSpPr>
          <p:cNvPr id="4" name="TextBox 3">
            <a:extLst>
              <a:ext uri="{FF2B5EF4-FFF2-40B4-BE49-F238E27FC236}">
                <a16:creationId xmlns:a16="http://schemas.microsoft.com/office/drawing/2014/main" id="{ED99B194-B607-0D4C-9B6E-9B4CDEC4E766}"/>
              </a:ext>
            </a:extLst>
          </p:cNvPr>
          <p:cNvSpPr txBox="1"/>
          <p:nvPr/>
        </p:nvSpPr>
        <p:spPr>
          <a:xfrm>
            <a:off x="4788353" y="2302547"/>
            <a:ext cx="4220936" cy="17389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hangingPunct="0"/>
            <a:r>
              <a:rPr lang="da-DK" sz="1350" b="1" dirty="0">
                <a:solidFill>
                  <a:srgbClr val="000000"/>
                </a:solidFill>
                <a:latin typeface="Helvetica Light"/>
                <a:sym typeface="Helvetica Light"/>
              </a:rPr>
              <a:t>Europæisk</a:t>
            </a:r>
          </a:p>
          <a:p>
            <a:pPr defTabSz="438150" hangingPunct="0"/>
            <a:r>
              <a:rPr lang="da-DK" sz="1350" b="1" dirty="0">
                <a:solidFill>
                  <a:srgbClr val="000000"/>
                </a:solidFill>
                <a:latin typeface="Helvetica Light"/>
                <a:sym typeface="Helvetica Light"/>
              </a:rPr>
              <a:t>Helge Lund</a:t>
            </a:r>
            <a:r>
              <a:rPr lang="da-DK" sz="1350" dirty="0">
                <a:solidFill>
                  <a:srgbClr val="000000"/>
                </a:solidFill>
                <a:latin typeface="Helvetica Light"/>
                <a:sym typeface="Helvetica Light"/>
              </a:rPr>
              <a:t>, MBA INSEAD </a:t>
            </a:r>
          </a:p>
          <a:p>
            <a:pPr defTabSz="438150" hangingPunct="0"/>
            <a:r>
              <a:rPr lang="da-DK" sz="1350" dirty="0">
                <a:solidFill>
                  <a:srgbClr val="000000"/>
                </a:solidFill>
                <a:latin typeface="Helvetica Light"/>
                <a:sym typeface="Helvetica Light"/>
              </a:rPr>
              <a:t>Formand BP</a:t>
            </a:r>
          </a:p>
          <a:p>
            <a:pPr defTabSz="438150" hangingPunct="0"/>
            <a:r>
              <a:rPr lang="da-DK" sz="1350" dirty="0">
                <a:solidFill>
                  <a:srgbClr val="000000"/>
                </a:solidFill>
                <a:latin typeface="Helvetica Light"/>
                <a:sym typeface="Helvetica Light"/>
              </a:rPr>
              <a:t>Tidl. CEO Statoil, BG Group og AK </a:t>
            </a:r>
            <a:r>
              <a:rPr lang="da-DK" sz="1350" dirty="0" err="1">
                <a:solidFill>
                  <a:srgbClr val="000000"/>
                </a:solidFill>
                <a:latin typeface="Helvetica Light"/>
                <a:sym typeface="Helvetica Light"/>
              </a:rPr>
              <a:t>Kvaerner</a:t>
            </a:r>
            <a:endParaRPr lang="da-DK" sz="1350" dirty="0">
              <a:solidFill>
                <a:srgbClr val="000000"/>
              </a:solidFill>
              <a:latin typeface="Helvetica Light"/>
              <a:sym typeface="Helvetica Light"/>
            </a:endParaRPr>
          </a:p>
          <a:p>
            <a:pPr defTabSz="438150" hangingPunct="0"/>
            <a:r>
              <a:rPr lang="da-DK" sz="1350" dirty="0">
                <a:solidFill>
                  <a:srgbClr val="000000"/>
                </a:solidFill>
                <a:latin typeface="Helvetica Light"/>
                <a:sym typeface="Helvetica Light"/>
              </a:rPr>
              <a:t>Medlem European </a:t>
            </a:r>
            <a:r>
              <a:rPr lang="da-DK" sz="1350" dirty="0" err="1">
                <a:solidFill>
                  <a:srgbClr val="000000"/>
                </a:solidFill>
                <a:latin typeface="Helvetica Light"/>
                <a:sym typeface="Helvetica Light"/>
              </a:rPr>
              <a:t>Round</a:t>
            </a:r>
            <a:r>
              <a:rPr lang="da-DK" sz="1350" dirty="0">
                <a:solidFill>
                  <a:srgbClr val="000000"/>
                </a:solidFill>
                <a:latin typeface="Helvetica Light"/>
                <a:sym typeface="Helvetica Light"/>
              </a:rPr>
              <a:t> </a:t>
            </a:r>
            <a:r>
              <a:rPr lang="da-DK" sz="1350" dirty="0" err="1">
                <a:solidFill>
                  <a:srgbClr val="000000"/>
                </a:solidFill>
                <a:latin typeface="Helvetica Light"/>
                <a:sym typeface="Helvetica Light"/>
              </a:rPr>
              <a:t>Table</a:t>
            </a:r>
            <a:r>
              <a:rPr lang="da-DK" sz="1350" dirty="0">
                <a:solidFill>
                  <a:srgbClr val="000000"/>
                </a:solidFill>
                <a:latin typeface="Helvetica Light"/>
                <a:sym typeface="Helvetica Light"/>
              </a:rPr>
              <a:t> of Industrialists</a:t>
            </a:r>
          </a:p>
          <a:p>
            <a:pPr defTabSz="438150" hangingPunct="0"/>
            <a:r>
              <a:rPr lang="da-DK" sz="1350" dirty="0">
                <a:solidFill>
                  <a:srgbClr val="000000"/>
                </a:solidFill>
                <a:latin typeface="Helvetica Light"/>
                <a:sym typeface="Helvetica Light"/>
              </a:rPr>
              <a:t>Tidl. Rådgiver for Konservative i Norge</a:t>
            </a:r>
          </a:p>
          <a:p>
            <a:pPr defTabSz="438150" hangingPunct="0"/>
            <a:r>
              <a:rPr lang="da-DK" sz="1350" dirty="0">
                <a:solidFill>
                  <a:srgbClr val="000000"/>
                </a:solidFill>
                <a:latin typeface="Helvetica Light"/>
                <a:sym typeface="Helvetica Light"/>
              </a:rPr>
              <a:t>Tidl. medlem United Nations </a:t>
            </a:r>
            <a:r>
              <a:rPr lang="da-DK" sz="1350" dirty="0" err="1">
                <a:solidFill>
                  <a:srgbClr val="000000"/>
                </a:solidFill>
                <a:latin typeface="Helvetica Light"/>
                <a:sym typeface="Helvetica Light"/>
              </a:rPr>
              <a:t>Secretary-General's</a:t>
            </a:r>
            <a:r>
              <a:rPr lang="da-DK" sz="1350" dirty="0">
                <a:solidFill>
                  <a:srgbClr val="000000"/>
                </a:solidFill>
                <a:latin typeface="Helvetica Light"/>
                <a:sym typeface="Helvetica Light"/>
              </a:rPr>
              <a:t> </a:t>
            </a:r>
            <a:r>
              <a:rPr lang="da-DK" sz="1350" dirty="0" err="1">
                <a:solidFill>
                  <a:srgbClr val="000000"/>
                </a:solidFill>
                <a:latin typeface="Helvetica Light"/>
                <a:sym typeface="Helvetica Light"/>
              </a:rPr>
              <a:t>Advisory</a:t>
            </a:r>
            <a:r>
              <a:rPr lang="da-DK" sz="1350" dirty="0">
                <a:solidFill>
                  <a:srgbClr val="000000"/>
                </a:solidFill>
                <a:latin typeface="Helvetica Light"/>
                <a:sym typeface="Helvetica Light"/>
              </a:rPr>
              <a:t> Group on </a:t>
            </a:r>
            <a:r>
              <a:rPr lang="da-DK" sz="1350" dirty="0" err="1">
                <a:solidFill>
                  <a:srgbClr val="000000"/>
                </a:solidFill>
                <a:latin typeface="Helvetica Light"/>
                <a:sym typeface="Helvetica Light"/>
              </a:rPr>
              <a:t>Sustainable</a:t>
            </a:r>
            <a:r>
              <a:rPr lang="da-DK" sz="1350" dirty="0">
                <a:solidFill>
                  <a:srgbClr val="000000"/>
                </a:solidFill>
                <a:latin typeface="Helvetica Light"/>
                <a:sym typeface="Helvetica Light"/>
              </a:rPr>
              <a:t> Energy</a:t>
            </a:r>
          </a:p>
        </p:txBody>
      </p:sp>
      <p:pic>
        <p:nvPicPr>
          <p:cNvPr id="5" name="Picture 4" descr="Table&#10;&#10;Description automatically generated">
            <a:extLst>
              <a:ext uri="{FF2B5EF4-FFF2-40B4-BE49-F238E27FC236}">
                <a16:creationId xmlns:a16="http://schemas.microsoft.com/office/drawing/2014/main" id="{497E5A22-277C-8C95-0319-93A7D5A6FF57}"/>
              </a:ext>
            </a:extLst>
          </p:cNvPr>
          <p:cNvPicPr>
            <a:picLocks noChangeAspect="1"/>
          </p:cNvPicPr>
          <p:nvPr/>
        </p:nvPicPr>
        <p:blipFill>
          <a:blip r:embed="rId2"/>
          <a:stretch>
            <a:fillRect/>
          </a:stretch>
        </p:blipFill>
        <p:spPr>
          <a:xfrm>
            <a:off x="550852" y="2228106"/>
            <a:ext cx="3165532" cy="3404294"/>
          </a:xfrm>
          <a:prstGeom prst="rect">
            <a:avLst/>
          </a:prstGeom>
        </p:spPr>
      </p:pic>
      <p:cxnSp>
        <p:nvCxnSpPr>
          <p:cNvPr id="7" name="Straight Connector 6">
            <a:extLst>
              <a:ext uri="{FF2B5EF4-FFF2-40B4-BE49-F238E27FC236}">
                <a16:creationId xmlns:a16="http://schemas.microsoft.com/office/drawing/2014/main" id="{49B4C556-2B36-B4FA-9A1F-914719DF958A}"/>
              </a:ext>
            </a:extLst>
          </p:cNvPr>
          <p:cNvCxnSpPr/>
          <p:nvPr/>
        </p:nvCxnSpPr>
        <p:spPr>
          <a:xfrm>
            <a:off x="3716384" y="2363561"/>
            <a:ext cx="1071970" cy="159204"/>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0" name="Text Placeholder 1">
            <a:extLst>
              <a:ext uri="{FF2B5EF4-FFF2-40B4-BE49-F238E27FC236}">
                <a16:creationId xmlns:a16="http://schemas.microsoft.com/office/drawing/2014/main" id="{0CAD12A1-4034-95E5-35DC-BF0BE1CB0EA4}"/>
              </a:ext>
            </a:extLst>
          </p:cNvPr>
          <p:cNvSpPr txBox="1">
            <a:spLocks/>
          </p:cNvSpPr>
          <p:nvPr/>
        </p:nvSpPr>
        <p:spPr bwMode="auto">
          <a:xfrm>
            <a:off x="583912" y="212834"/>
            <a:ext cx="7156440"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r>
              <a:rPr lang="da-DK" sz="3400" dirty="0" err="1">
                <a:latin typeface="CBS NEW" panose="02000506080000020004" pitchFamily="2" charset="0"/>
              </a:rPr>
              <a:t>NOVOs</a:t>
            </a:r>
            <a:r>
              <a:rPr lang="da-DK" sz="3400" dirty="0">
                <a:latin typeface="CBS NEW" panose="02000506080000020004" pitchFamily="2" charset="0"/>
              </a:rPr>
              <a:t> transnationale bestyrelse 2023</a:t>
            </a:r>
          </a:p>
        </p:txBody>
      </p:sp>
    </p:spTree>
    <p:extLst>
      <p:ext uri="{BB962C8B-B14F-4D97-AF65-F5344CB8AC3E}">
        <p14:creationId xmlns:p14="http://schemas.microsoft.com/office/powerpoint/2010/main" val="1606511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C7B7D-4CF1-A547-BD36-AF3B3E45A9CD}"/>
              </a:ext>
            </a:extLst>
          </p:cNvPr>
          <p:cNvSpPr>
            <a:spLocks noGrp="1"/>
          </p:cNvSpPr>
          <p:nvPr>
            <p:ph idx="1"/>
          </p:nvPr>
        </p:nvSpPr>
        <p:spPr/>
        <p:txBody>
          <a:bodyPr/>
          <a:lstStyle/>
          <a:p>
            <a:pPr marL="0" indent="0">
              <a:buNone/>
            </a:pPr>
            <a:endParaRPr lang="da-DK" dirty="0">
              <a:solidFill>
                <a:schemeClr val="bg1"/>
              </a:solidFill>
            </a:endParaRPr>
          </a:p>
          <a:p>
            <a:pPr marL="0" indent="0">
              <a:buNone/>
            </a:pPr>
            <a:endParaRPr lang="da-DK" dirty="0">
              <a:solidFill>
                <a:schemeClr val="bg1"/>
              </a:solidFill>
            </a:endParaRPr>
          </a:p>
        </p:txBody>
      </p:sp>
      <p:sp>
        <p:nvSpPr>
          <p:cNvPr id="4" name="TextBox 3">
            <a:extLst>
              <a:ext uri="{FF2B5EF4-FFF2-40B4-BE49-F238E27FC236}">
                <a16:creationId xmlns:a16="http://schemas.microsoft.com/office/drawing/2014/main" id="{ED99B194-B607-0D4C-9B6E-9B4CDEC4E766}"/>
              </a:ext>
            </a:extLst>
          </p:cNvPr>
          <p:cNvSpPr txBox="1"/>
          <p:nvPr/>
        </p:nvSpPr>
        <p:spPr>
          <a:xfrm>
            <a:off x="4788353" y="2302549"/>
            <a:ext cx="4220936" cy="17389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hangingPunct="0"/>
            <a:r>
              <a:rPr lang="da-DK" sz="1350" b="1" dirty="0">
                <a:solidFill>
                  <a:srgbClr val="000000"/>
                </a:solidFill>
                <a:latin typeface="Helvetica Light"/>
                <a:sym typeface="Helvetica Light"/>
              </a:rPr>
              <a:t>National</a:t>
            </a:r>
          </a:p>
          <a:p>
            <a:pPr defTabSz="438150" hangingPunct="0"/>
            <a:r>
              <a:rPr lang="da-DK" sz="1350" b="1" dirty="0">
                <a:solidFill>
                  <a:srgbClr val="000000"/>
                </a:solidFill>
                <a:latin typeface="Helvetica Light"/>
                <a:sym typeface="Helvetica Light"/>
              </a:rPr>
              <a:t>Jeppe Fonager Christiansen</a:t>
            </a:r>
          </a:p>
          <a:p>
            <a:pPr defTabSz="438150" hangingPunct="0"/>
            <a:r>
              <a:rPr lang="da-DK" sz="1350" dirty="0" err="1">
                <a:solidFill>
                  <a:srgbClr val="000000"/>
                </a:solidFill>
                <a:latin typeface="Helvetica Light"/>
                <a:sym typeface="Helvetica Light"/>
              </a:rPr>
              <a:t>Cand.pol</a:t>
            </a:r>
            <a:r>
              <a:rPr lang="da-DK" sz="1350" dirty="0">
                <a:solidFill>
                  <a:srgbClr val="000000"/>
                </a:solidFill>
                <a:latin typeface="Helvetica Light"/>
                <a:sym typeface="Helvetica Light"/>
              </a:rPr>
              <a:t> KU</a:t>
            </a:r>
          </a:p>
          <a:p>
            <a:pPr defTabSz="438150" hangingPunct="0"/>
            <a:r>
              <a:rPr lang="da-DK" sz="1350" dirty="0">
                <a:solidFill>
                  <a:srgbClr val="000000"/>
                </a:solidFill>
                <a:latin typeface="Helvetica Light"/>
                <a:sym typeface="Helvetica Light"/>
              </a:rPr>
              <a:t>CEO </a:t>
            </a:r>
            <a:r>
              <a:rPr lang="en-GB" sz="1350" dirty="0">
                <a:solidFill>
                  <a:srgbClr val="333333"/>
                </a:solidFill>
                <a:latin typeface="Open Sans" panose="020B0606030504020204" pitchFamily="34" charset="0"/>
              </a:rPr>
              <a:t>Maj Invest Holding A/S</a:t>
            </a:r>
          </a:p>
          <a:p>
            <a:pPr defTabSz="438150" hangingPunct="0"/>
            <a:r>
              <a:rPr lang="da-DK" sz="1350" dirty="0">
                <a:solidFill>
                  <a:srgbClr val="000000"/>
                </a:solidFill>
                <a:latin typeface="Helvetica Light"/>
                <a:sym typeface="Helvetica Light"/>
              </a:rPr>
              <a:t>Formand Haldor </a:t>
            </a:r>
            <a:r>
              <a:rPr lang="da-DK" sz="1350" dirty="0" err="1">
                <a:solidFill>
                  <a:srgbClr val="000000"/>
                </a:solidFill>
                <a:latin typeface="Helvetica Light"/>
                <a:sym typeface="Helvetica Light"/>
              </a:rPr>
              <a:t>Topsoe</a:t>
            </a:r>
            <a:r>
              <a:rPr lang="da-DK" sz="1350" dirty="0">
                <a:solidFill>
                  <a:srgbClr val="000000"/>
                </a:solidFill>
                <a:latin typeface="Helvetica Light"/>
                <a:sym typeface="Helvetica Light"/>
              </a:rPr>
              <a:t> A/S; </a:t>
            </a:r>
            <a:r>
              <a:rPr lang="da-DK" sz="1350" dirty="0" err="1">
                <a:solidFill>
                  <a:srgbClr val="000000"/>
                </a:solidFill>
                <a:latin typeface="Helvetica Light"/>
                <a:sym typeface="Helvetica Light"/>
              </a:rPr>
              <a:t>Emlika</a:t>
            </a:r>
            <a:r>
              <a:rPr lang="da-DK" sz="1350" dirty="0">
                <a:solidFill>
                  <a:srgbClr val="000000"/>
                </a:solidFill>
                <a:latin typeface="Helvetica Light"/>
                <a:sym typeface="Helvetica Light"/>
              </a:rPr>
              <a:t> Holding ApS; JEKC Holding ApS</a:t>
            </a:r>
          </a:p>
          <a:p>
            <a:pPr defTabSz="438150" hangingPunct="0"/>
            <a:r>
              <a:rPr lang="da-DK" sz="1350" dirty="0" err="1">
                <a:solidFill>
                  <a:srgbClr val="000000"/>
                </a:solidFill>
                <a:latin typeface="Helvetica Light"/>
                <a:sym typeface="Helvetica Light"/>
              </a:rPr>
              <a:t>Best.medl</a:t>
            </a:r>
            <a:r>
              <a:rPr lang="da-DK" sz="1350" dirty="0">
                <a:solidFill>
                  <a:srgbClr val="000000"/>
                </a:solidFill>
                <a:latin typeface="Helvetica Light"/>
                <a:sym typeface="Helvetica Light"/>
              </a:rPr>
              <a:t>. Novo Holdings A/S, KIRKBI A/S, </a:t>
            </a:r>
            <a:r>
              <a:rPr lang="da-DK" sz="1350" dirty="0" err="1">
                <a:solidFill>
                  <a:srgbClr val="000000"/>
                </a:solidFill>
                <a:latin typeface="Helvetica Light"/>
                <a:sym typeface="Helvetica Light"/>
              </a:rPr>
              <a:t>BellaBeat</a:t>
            </a:r>
            <a:r>
              <a:rPr lang="da-DK" sz="1350" dirty="0">
                <a:solidFill>
                  <a:srgbClr val="000000"/>
                </a:solidFill>
                <a:latin typeface="Helvetica Light"/>
                <a:sym typeface="Helvetica Light"/>
              </a:rPr>
              <a:t> Inc., Pluto Naturfonden and Randers Regnskov</a:t>
            </a:r>
          </a:p>
        </p:txBody>
      </p:sp>
      <p:pic>
        <p:nvPicPr>
          <p:cNvPr id="5" name="Picture 4" descr="Table&#10;&#10;Description automatically generated">
            <a:extLst>
              <a:ext uri="{FF2B5EF4-FFF2-40B4-BE49-F238E27FC236}">
                <a16:creationId xmlns:a16="http://schemas.microsoft.com/office/drawing/2014/main" id="{497E5A22-277C-8C95-0319-93A7D5A6FF57}"/>
              </a:ext>
            </a:extLst>
          </p:cNvPr>
          <p:cNvPicPr>
            <a:picLocks noChangeAspect="1"/>
          </p:cNvPicPr>
          <p:nvPr/>
        </p:nvPicPr>
        <p:blipFill>
          <a:blip r:embed="rId2"/>
          <a:stretch>
            <a:fillRect/>
          </a:stretch>
        </p:blipFill>
        <p:spPr>
          <a:xfrm>
            <a:off x="550852" y="2228106"/>
            <a:ext cx="3165532" cy="3404294"/>
          </a:xfrm>
          <a:prstGeom prst="rect">
            <a:avLst/>
          </a:prstGeom>
        </p:spPr>
      </p:pic>
      <p:cxnSp>
        <p:nvCxnSpPr>
          <p:cNvPr id="7" name="Straight Connector 6">
            <a:extLst>
              <a:ext uri="{FF2B5EF4-FFF2-40B4-BE49-F238E27FC236}">
                <a16:creationId xmlns:a16="http://schemas.microsoft.com/office/drawing/2014/main" id="{49B4C556-2B36-B4FA-9A1F-914719DF958A}"/>
              </a:ext>
            </a:extLst>
          </p:cNvPr>
          <p:cNvCxnSpPr>
            <a:cxnSpLocks/>
          </p:cNvCxnSpPr>
          <p:nvPr/>
        </p:nvCxnSpPr>
        <p:spPr>
          <a:xfrm>
            <a:off x="3716384" y="2522765"/>
            <a:ext cx="1071970"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1">
            <a:extLst>
              <a:ext uri="{FF2B5EF4-FFF2-40B4-BE49-F238E27FC236}">
                <a16:creationId xmlns:a16="http://schemas.microsoft.com/office/drawing/2014/main" id="{DE602EE8-9393-0CE6-3B37-0CB7E822F0B4}"/>
              </a:ext>
            </a:extLst>
          </p:cNvPr>
          <p:cNvSpPr txBox="1">
            <a:spLocks/>
          </p:cNvSpPr>
          <p:nvPr/>
        </p:nvSpPr>
        <p:spPr bwMode="auto">
          <a:xfrm>
            <a:off x="547357" y="631090"/>
            <a:ext cx="6264944"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r>
              <a:rPr lang="da-DK" sz="3400" dirty="0" err="1">
                <a:latin typeface="CBS NEW" panose="02000506080000020004" pitchFamily="2" charset="0"/>
              </a:rPr>
              <a:t>NOVOs</a:t>
            </a:r>
            <a:r>
              <a:rPr lang="da-DK" sz="3400" dirty="0">
                <a:latin typeface="CBS NEW" panose="02000506080000020004" pitchFamily="2" charset="0"/>
              </a:rPr>
              <a:t> transnationale bestyrelse</a:t>
            </a:r>
          </a:p>
        </p:txBody>
      </p:sp>
    </p:spTree>
    <p:extLst>
      <p:ext uri="{BB962C8B-B14F-4D97-AF65-F5344CB8AC3E}">
        <p14:creationId xmlns:p14="http://schemas.microsoft.com/office/powerpoint/2010/main" val="688964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C7B7D-4CF1-A547-BD36-AF3B3E45A9CD}"/>
              </a:ext>
            </a:extLst>
          </p:cNvPr>
          <p:cNvSpPr>
            <a:spLocks noGrp="1"/>
          </p:cNvSpPr>
          <p:nvPr>
            <p:ph idx="1"/>
          </p:nvPr>
        </p:nvSpPr>
        <p:spPr/>
        <p:txBody>
          <a:bodyPr/>
          <a:lstStyle/>
          <a:p>
            <a:pPr marL="0" indent="0">
              <a:buNone/>
            </a:pPr>
            <a:endParaRPr lang="da-DK" dirty="0">
              <a:solidFill>
                <a:schemeClr val="bg1"/>
              </a:solidFill>
            </a:endParaRPr>
          </a:p>
          <a:p>
            <a:pPr marL="0" indent="0">
              <a:buNone/>
            </a:pPr>
            <a:endParaRPr lang="da-DK" dirty="0">
              <a:solidFill>
                <a:schemeClr val="bg1"/>
              </a:solidFill>
            </a:endParaRPr>
          </a:p>
        </p:txBody>
      </p:sp>
      <p:sp>
        <p:nvSpPr>
          <p:cNvPr id="4" name="TextBox 3">
            <a:extLst>
              <a:ext uri="{FF2B5EF4-FFF2-40B4-BE49-F238E27FC236}">
                <a16:creationId xmlns:a16="http://schemas.microsoft.com/office/drawing/2014/main" id="{ED99B194-B607-0D4C-9B6E-9B4CDEC4E766}"/>
              </a:ext>
            </a:extLst>
          </p:cNvPr>
          <p:cNvSpPr txBox="1"/>
          <p:nvPr/>
        </p:nvSpPr>
        <p:spPr>
          <a:xfrm>
            <a:off x="4788353" y="2614174"/>
            <a:ext cx="4220936" cy="1115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hangingPunct="0"/>
            <a:r>
              <a:rPr lang="da-DK" sz="1350" b="1" dirty="0">
                <a:solidFill>
                  <a:srgbClr val="000000"/>
                </a:solidFill>
                <a:latin typeface="Helvetica Light"/>
                <a:sym typeface="Helvetica Light"/>
              </a:rPr>
              <a:t>National</a:t>
            </a:r>
          </a:p>
          <a:p>
            <a:pPr defTabSz="438150" hangingPunct="0"/>
            <a:r>
              <a:rPr lang="da-DK" sz="1350" b="1" dirty="0">
                <a:solidFill>
                  <a:srgbClr val="000000"/>
                </a:solidFill>
                <a:latin typeface="Helvetica Light"/>
                <a:sym typeface="Helvetica Light"/>
              </a:rPr>
              <a:t>Henrik Poulsen</a:t>
            </a:r>
          </a:p>
          <a:p>
            <a:pPr defTabSz="438150" hangingPunct="0"/>
            <a:r>
              <a:rPr lang="da-DK" sz="1350" dirty="0">
                <a:solidFill>
                  <a:srgbClr val="000000"/>
                </a:solidFill>
                <a:latin typeface="Helvetica Light"/>
                <a:sym typeface="Helvetica Light"/>
              </a:rPr>
              <a:t>MD Aarhus Business School</a:t>
            </a:r>
          </a:p>
          <a:p>
            <a:pPr defTabSz="438150" hangingPunct="0"/>
            <a:r>
              <a:rPr lang="da-DK" sz="1350" dirty="0">
                <a:solidFill>
                  <a:srgbClr val="000000"/>
                </a:solidFill>
                <a:latin typeface="Helvetica Light"/>
                <a:sym typeface="Helvetica Light"/>
              </a:rPr>
              <a:t>CEO </a:t>
            </a:r>
            <a:r>
              <a:rPr lang="en-GB" sz="1350" dirty="0">
                <a:solidFill>
                  <a:srgbClr val="333333"/>
                </a:solidFill>
                <a:latin typeface="Open Sans" panose="020B0606030504020204" pitchFamily="34" charset="0"/>
              </a:rPr>
              <a:t>DONG, </a:t>
            </a:r>
            <a:r>
              <a:rPr lang="en-GB" sz="1350" dirty="0" err="1">
                <a:solidFill>
                  <a:srgbClr val="333333"/>
                </a:solidFill>
                <a:latin typeface="Open Sans" panose="020B0606030504020204" pitchFamily="34" charset="0"/>
              </a:rPr>
              <a:t>tidl</a:t>
            </a:r>
            <a:r>
              <a:rPr lang="en-GB" sz="1350" dirty="0">
                <a:solidFill>
                  <a:srgbClr val="333333"/>
                </a:solidFill>
                <a:latin typeface="Open Sans" panose="020B0606030504020204" pitchFamily="34" charset="0"/>
              </a:rPr>
              <a:t> CEO TDC</a:t>
            </a:r>
          </a:p>
          <a:p>
            <a:pPr defTabSz="438150" hangingPunct="0"/>
            <a:r>
              <a:rPr lang="en-GB" sz="1350" dirty="0">
                <a:solidFill>
                  <a:srgbClr val="333333"/>
                </a:solidFill>
                <a:latin typeface="Open Sans" panose="020B0606030504020204" pitchFamily="34" charset="0"/>
              </a:rPr>
              <a:t>Best. DANFOSS, Carlsberg, </a:t>
            </a:r>
            <a:r>
              <a:rPr lang="en-GB" sz="1350" dirty="0" err="1">
                <a:solidFill>
                  <a:srgbClr val="333333"/>
                </a:solidFill>
                <a:latin typeface="Open Sans" panose="020B0606030504020204" pitchFamily="34" charset="0"/>
              </a:rPr>
              <a:t>Faerch</a:t>
            </a:r>
            <a:endParaRPr lang="en-GB" sz="1350" dirty="0">
              <a:solidFill>
                <a:srgbClr val="333333"/>
              </a:solidFill>
              <a:latin typeface="Open Sans" panose="020B0606030504020204" pitchFamily="34" charset="0"/>
            </a:endParaRPr>
          </a:p>
        </p:txBody>
      </p:sp>
      <p:pic>
        <p:nvPicPr>
          <p:cNvPr id="5" name="Picture 4" descr="Table&#10;&#10;Description automatically generated">
            <a:extLst>
              <a:ext uri="{FF2B5EF4-FFF2-40B4-BE49-F238E27FC236}">
                <a16:creationId xmlns:a16="http://schemas.microsoft.com/office/drawing/2014/main" id="{497E5A22-277C-8C95-0319-93A7D5A6FF57}"/>
              </a:ext>
            </a:extLst>
          </p:cNvPr>
          <p:cNvPicPr>
            <a:picLocks noChangeAspect="1"/>
          </p:cNvPicPr>
          <p:nvPr/>
        </p:nvPicPr>
        <p:blipFill>
          <a:blip r:embed="rId2"/>
          <a:stretch>
            <a:fillRect/>
          </a:stretch>
        </p:blipFill>
        <p:spPr>
          <a:xfrm>
            <a:off x="550852" y="2228106"/>
            <a:ext cx="3165532" cy="3404294"/>
          </a:xfrm>
          <a:prstGeom prst="rect">
            <a:avLst/>
          </a:prstGeom>
        </p:spPr>
      </p:pic>
      <p:cxnSp>
        <p:nvCxnSpPr>
          <p:cNvPr id="7" name="Straight Connector 6">
            <a:extLst>
              <a:ext uri="{FF2B5EF4-FFF2-40B4-BE49-F238E27FC236}">
                <a16:creationId xmlns:a16="http://schemas.microsoft.com/office/drawing/2014/main" id="{49B4C556-2B36-B4FA-9A1F-914719DF958A}"/>
              </a:ext>
            </a:extLst>
          </p:cNvPr>
          <p:cNvCxnSpPr>
            <a:cxnSpLocks/>
          </p:cNvCxnSpPr>
          <p:nvPr/>
        </p:nvCxnSpPr>
        <p:spPr>
          <a:xfrm>
            <a:off x="3716384" y="2730957"/>
            <a:ext cx="1071970"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1">
            <a:extLst>
              <a:ext uri="{FF2B5EF4-FFF2-40B4-BE49-F238E27FC236}">
                <a16:creationId xmlns:a16="http://schemas.microsoft.com/office/drawing/2014/main" id="{6439EA8E-C3D6-EA43-A554-4F42C1B9B58D}"/>
              </a:ext>
            </a:extLst>
          </p:cNvPr>
          <p:cNvSpPr txBox="1">
            <a:spLocks/>
          </p:cNvSpPr>
          <p:nvPr/>
        </p:nvSpPr>
        <p:spPr bwMode="auto">
          <a:xfrm>
            <a:off x="583912" y="503246"/>
            <a:ext cx="6264944"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r>
              <a:rPr lang="da-DK" sz="3400" dirty="0" err="1">
                <a:latin typeface="CBS NEW" panose="02000506080000020004" pitchFamily="2" charset="0"/>
              </a:rPr>
              <a:t>NOVOs</a:t>
            </a:r>
            <a:r>
              <a:rPr lang="da-DK" sz="3400" dirty="0">
                <a:latin typeface="CBS NEW" panose="02000506080000020004" pitchFamily="2" charset="0"/>
              </a:rPr>
              <a:t> transnationale bestyrelse</a:t>
            </a:r>
          </a:p>
        </p:txBody>
      </p:sp>
    </p:spTree>
    <p:extLst>
      <p:ext uri="{BB962C8B-B14F-4D97-AF65-F5344CB8AC3E}">
        <p14:creationId xmlns:p14="http://schemas.microsoft.com/office/powerpoint/2010/main" val="982235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C7B7D-4CF1-A547-BD36-AF3B3E45A9CD}"/>
              </a:ext>
            </a:extLst>
          </p:cNvPr>
          <p:cNvSpPr>
            <a:spLocks noGrp="1"/>
          </p:cNvSpPr>
          <p:nvPr>
            <p:ph idx="1"/>
          </p:nvPr>
        </p:nvSpPr>
        <p:spPr/>
        <p:txBody>
          <a:bodyPr/>
          <a:lstStyle/>
          <a:p>
            <a:pPr marL="0" indent="0">
              <a:buNone/>
            </a:pPr>
            <a:endParaRPr lang="da-DK" dirty="0">
              <a:solidFill>
                <a:schemeClr val="bg1"/>
              </a:solidFill>
            </a:endParaRPr>
          </a:p>
          <a:p>
            <a:pPr marL="0" indent="0">
              <a:buNone/>
            </a:pPr>
            <a:endParaRPr lang="da-DK" dirty="0">
              <a:solidFill>
                <a:schemeClr val="bg1"/>
              </a:solidFill>
            </a:endParaRPr>
          </a:p>
        </p:txBody>
      </p:sp>
      <p:sp>
        <p:nvSpPr>
          <p:cNvPr id="4" name="TextBox 3">
            <a:extLst>
              <a:ext uri="{FF2B5EF4-FFF2-40B4-BE49-F238E27FC236}">
                <a16:creationId xmlns:a16="http://schemas.microsoft.com/office/drawing/2014/main" id="{ED99B194-B607-0D4C-9B6E-9B4CDEC4E766}"/>
              </a:ext>
            </a:extLst>
          </p:cNvPr>
          <p:cNvSpPr txBox="1"/>
          <p:nvPr/>
        </p:nvSpPr>
        <p:spPr>
          <a:xfrm>
            <a:off x="4788353" y="2821923"/>
            <a:ext cx="4220936" cy="700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hangingPunct="0"/>
            <a:r>
              <a:rPr lang="da-DK" sz="1350" b="1" dirty="0">
                <a:solidFill>
                  <a:srgbClr val="000000"/>
                </a:solidFill>
                <a:latin typeface="Helvetica Light"/>
                <a:sym typeface="Helvetica Light"/>
              </a:rPr>
              <a:t>National</a:t>
            </a:r>
          </a:p>
          <a:p>
            <a:pPr defTabSz="438150" hangingPunct="0"/>
            <a:r>
              <a:rPr lang="da-DK" sz="1350" b="1" dirty="0">
                <a:solidFill>
                  <a:srgbClr val="000000"/>
                </a:solidFill>
                <a:latin typeface="Helvetica Light"/>
                <a:sym typeface="Helvetica Light"/>
              </a:rPr>
              <a:t>Elizabeth Christensen</a:t>
            </a:r>
          </a:p>
          <a:p>
            <a:pPr defTabSz="438150" hangingPunct="0"/>
            <a:r>
              <a:rPr lang="da-DK" sz="1350" dirty="0" err="1">
                <a:solidFill>
                  <a:srgbClr val="000000"/>
                </a:solidFill>
                <a:latin typeface="Helvetica Light"/>
                <a:sym typeface="Helvetica Light"/>
              </a:rPr>
              <a:t>Medarbejderrep</a:t>
            </a:r>
            <a:r>
              <a:rPr lang="da-DK" sz="1350" dirty="0">
                <a:solidFill>
                  <a:srgbClr val="000000"/>
                </a:solidFill>
                <a:latin typeface="Helvetica Light"/>
                <a:sym typeface="Helvetica Light"/>
              </a:rPr>
              <a:t>.</a:t>
            </a:r>
            <a:endParaRPr lang="en-GB" sz="1350" dirty="0">
              <a:solidFill>
                <a:srgbClr val="333333"/>
              </a:solidFill>
              <a:latin typeface="Open Sans" panose="020B0606030504020204" pitchFamily="34" charset="0"/>
            </a:endParaRPr>
          </a:p>
        </p:txBody>
      </p:sp>
      <p:pic>
        <p:nvPicPr>
          <p:cNvPr id="5" name="Picture 4" descr="Table&#10;&#10;Description automatically generated">
            <a:extLst>
              <a:ext uri="{FF2B5EF4-FFF2-40B4-BE49-F238E27FC236}">
                <a16:creationId xmlns:a16="http://schemas.microsoft.com/office/drawing/2014/main" id="{497E5A22-277C-8C95-0319-93A7D5A6FF57}"/>
              </a:ext>
            </a:extLst>
          </p:cNvPr>
          <p:cNvPicPr>
            <a:picLocks noChangeAspect="1"/>
          </p:cNvPicPr>
          <p:nvPr/>
        </p:nvPicPr>
        <p:blipFill>
          <a:blip r:embed="rId2"/>
          <a:stretch>
            <a:fillRect/>
          </a:stretch>
        </p:blipFill>
        <p:spPr>
          <a:xfrm>
            <a:off x="550852" y="2228106"/>
            <a:ext cx="3165532" cy="3404294"/>
          </a:xfrm>
          <a:prstGeom prst="rect">
            <a:avLst/>
          </a:prstGeom>
        </p:spPr>
      </p:pic>
      <p:cxnSp>
        <p:nvCxnSpPr>
          <p:cNvPr id="7" name="Straight Connector 6">
            <a:extLst>
              <a:ext uri="{FF2B5EF4-FFF2-40B4-BE49-F238E27FC236}">
                <a16:creationId xmlns:a16="http://schemas.microsoft.com/office/drawing/2014/main" id="{49B4C556-2B36-B4FA-9A1F-914719DF958A}"/>
              </a:ext>
            </a:extLst>
          </p:cNvPr>
          <p:cNvCxnSpPr>
            <a:cxnSpLocks/>
          </p:cNvCxnSpPr>
          <p:nvPr/>
        </p:nvCxnSpPr>
        <p:spPr>
          <a:xfrm>
            <a:off x="3716384" y="2939147"/>
            <a:ext cx="1071970"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1">
            <a:extLst>
              <a:ext uri="{FF2B5EF4-FFF2-40B4-BE49-F238E27FC236}">
                <a16:creationId xmlns:a16="http://schemas.microsoft.com/office/drawing/2014/main" id="{53ACA289-A7D5-2C34-360C-620E09CDD404}"/>
              </a:ext>
            </a:extLst>
          </p:cNvPr>
          <p:cNvSpPr txBox="1">
            <a:spLocks/>
          </p:cNvSpPr>
          <p:nvPr/>
        </p:nvSpPr>
        <p:spPr bwMode="auto">
          <a:xfrm>
            <a:off x="583912" y="212834"/>
            <a:ext cx="6264944"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r>
              <a:rPr lang="da-DK" sz="3400" dirty="0" err="1">
                <a:latin typeface="CBS NEW" panose="02000506080000020004" pitchFamily="2" charset="0"/>
              </a:rPr>
              <a:t>NOVOs</a:t>
            </a:r>
            <a:r>
              <a:rPr lang="da-DK" sz="3400" dirty="0">
                <a:latin typeface="CBS NEW" panose="02000506080000020004" pitchFamily="2" charset="0"/>
              </a:rPr>
              <a:t> transnationale bestyrelse</a:t>
            </a:r>
          </a:p>
        </p:txBody>
      </p:sp>
    </p:spTree>
    <p:extLst>
      <p:ext uri="{BB962C8B-B14F-4D97-AF65-F5344CB8AC3E}">
        <p14:creationId xmlns:p14="http://schemas.microsoft.com/office/powerpoint/2010/main" val="789733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C7B7D-4CF1-A547-BD36-AF3B3E45A9CD}"/>
              </a:ext>
            </a:extLst>
          </p:cNvPr>
          <p:cNvSpPr>
            <a:spLocks noGrp="1"/>
          </p:cNvSpPr>
          <p:nvPr>
            <p:ph idx="1"/>
          </p:nvPr>
        </p:nvSpPr>
        <p:spPr/>
        <p:txBody>
          <a:bodyPr/>
          <a:lstStyle/>
          <a:p>
            <a:pPr marL="0" indent="0">
              <a:buNone/>
            </a:pPr>
            <a:endParaRPr lang="da-DK" dirty="0">
              <a:solidFill>
                <a:schemeClr val="bg1"/>
              </a:solidFill>
            </a:endParaRPr>
          </a:p>
          <a:p>
            <a:pPr marL="0" indent="0">
              <a:buNone/>
            </a:pPr>
            <a:endParaRPr lang="da-DK" dirty="0">
              <a:solidFill>
                <a:schemeClr val="bg1"/>
              </a:solidFill>
            </a:endParaRPr>
          </a:p>
        </p:txBody>
      </p:sp>
      <p:sp>
        <p:nvSpPr>
          <p:cNvPr id="4" name="TextBox 3">
            <a:extLst>
              <a:ext uri="{FF2B5EF4-FFF2-40B4-BE49-F238E27FC236}">
                <a16:creationId xmlns:a16="http://schemas.microsoft.com/office/drawing/2014/main" id="{ED99B194-B607-0D4C-9B6E-9B4CDEC4E766}"/>
              </a:ext>
            </a:extLst>
          </p:cNvPr>
          <p:cNvSpPr txBox="1"/>
          <p:nvPr/>
        </p:nvSpPr>
        <p:spPr>
          <a:xfrm>
            <a:off x="4788354" y="2827213"/>
            <a:ext cx="4355647" cy="907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hangingPunct="0"/>
            <a:r>
              <a:rPr lang="da-DK" sz="1350" b="1" dirty="0">
                <a:solidFill>
                  <a:srgbClr val="000000"/>
                </a:solidFill>
                <a:latin typeface="Helvetica Light"/>
                <a:sym typeface="Helvetica Light"/>
              </a:rPr>
              <a:t>US</a:t>
            </a:r>
          </a:p>
          <a:p>
            <a:pPr defTabSz="438150" hangingPunct="0"/>
            <a:r>
              <a:rPr lang="da-DK" sz="1350" b="1" dirty="0">
                <a:solidFill>
                  <a:srgbClr val="000000"/>
                </a:solidFill>
                <a:latin typeface="Helvetica Light"/>
                <a:sym typeface="Helvetica Light"/>
              </a:rPr>
              <a:t>Brian Daniels</a:t>
            </a:r>
          </a:p>
          <a:p>
            <a:pPr defTabSz="438150" hangingPunct="0">
              <a:defRPr/>
            </a:pPr>
            <a:r>
              <a:rPr lang="da-DK" sz="1350" dirty="0">
                <a:solidFill>
                  <a:srgbClr val="000000"/>
                </a:solidFill>
                <a:latin typeface="Helvetica Light"/>
                <a:sym typeface="Helvetica Light"/>
              </a:rPr>
              <a:t>Partner 5AM Venture Management, LLC</a:t>
            </a:r>
          </a:p>
          <a:p>
            <a:pPr defTabSz="438150" hangingPunct="0">
              <a:defRPr/>
            </a:pPr>
            <a:r>
              <a:rPr lang="da-DK" sz="1350" dirty="0">
                <a:solidFill>
                  <a:srgbClr val="000000"/>
                </a:solidFill>
                <a:latin typeface="Helvetica Light"/>
                <a:sym typeface="Helvetica Light"/>
              </a:rPr>
              <a:t>Best. </a:t>
            </a:r>
            <a:r>
              <a:rPr lang="da-DK" sz="1350" dirty="0" err="1">
                <a:solidFill>
                  <a:srgbClr val="000000"/>
                </a:solidFill>
                <a:latin typeface="Helvetica Light"/>
                <a:sym typeface="Helvetica Light"/>
              </a:rPr>
              <a:t>Caballeta</a:t>
            </a:r>
            <a:r>
              <a:rPr lang="da-DK" sz="1350" dirty="0">
                <a:solidFill>
                  <a:srgbClr val="000000"/>
                </a:solidFill>
                <a:latin typeface="Helvetica Light"/>
                <a:sym typeface="Helvetica Light"/>
              </a:rPr>
              <a:t> Bio Inc., og </a:t>
            </a:r>
            <a:r>
              <a:rPr lang="da-DK" sz="1350" dirty="0" err="1">
                <a:solidFill>
                  <a:srgbClr val="000000"/>
                </a:solidFill>
                <a:latin typeface="Helvetica Light"/>
                <a:sym typeface="Helvetica Light"/>
              </a:rPr>
              <a:t>Artiva</a:t>
            </a:r>
            <a:r>
              <a:rPr lang="da-DK" sz="1350" dirty="0">
                <a:solidFill>
                  <a:srgbClr val="000000"/>
                </a:solidFill>
                <a:latin typeface="Helvetica Light"/>
                <a:sym typeface="Helvetica Light"/>
              </a:rPr>
              <a:t> </a:t>
            </a:r>
            <a:r>
              <a:rPr lang="da-DK" sz="1350" dirty="0" err="1">
                <a:solidFill>
                  <a:srgbClr val="000000"/>
                </a:solidFill>
                <a:latin typeface="Helvetica Light"/>
                <a:sym typeface="Helvetica Light"/>
              </a:rPr>
              <a:t>Biotherapeutics</a:t>
            </a:r>
            <a:r>
              <a:rPr lang="da-DK" sz="1350" dirty="0">
                <a:solidFill>
                  <a:srgbClr val="000000"/>
                </a:solidFill>
                <a:latin typeface="Helvetica Light"/>
                <a:sym typeface="Helvetica Light"/>
              </a:rPr>
              <a:t>, US</a:t>
            </a:r>
            <a:endParaRPr lang="en-GB" sz="1350" dirty="0">
              <a:solidFill>
                <a:srgbClr val="333333"/>
              </a:solidFill>
              <a:latin typeface="Open Sans" panose="020B0606030504020204" pitchFamily="34" charset="0"/>
            </a:endParaRPr>
          </a:p>
        </p:txBody>
      </p:sp>
      <p:pic>
        <p:nvPicPr>
          <p:cNvPr id="5" name="Picture 4" descr="Table&#10;&#10;Description automatically generated">
            <a:extLst>
              <a:ext uri="{FF2B5EF4-FFF2-40B4-BE49-F238E27FC236}">
                <a16:creationId xmlns:a16="http://schemas.microsoft.com/office/drawing/2014/main" id="{497E5A22-277C-8C95-0319-93A7D5A6FF57}"/>
              </a:ext>
            </a:extLst>
          </p:cNvPr>
          <p:cNvPicPr>
            <a:picLocks noChangeAspect="1"/>
          </p:cNvPicPr>
          <p:nvPr/>
        </p:nvPicPr>
        <p:blipFill>
          <a:blip r:embed="rId2"/>
          <a:stretch>
            <a:fillRect/>
          </a:stretch>
        </p:blipFill>
        <p:spPr>
          <a:xfrm>
            <a:off x="550852" y="2228106"/>
            <a:ext cx="3165532" cy="3404294"/>
          </a:xfrm>
          <a:prstGeom prst="rect">
            <a:avLst/>
          </a:prstGeom>
        </p:spPr>
      </p:pic>
      <p:cxnSp>
        <p:nvCxnSpPr>
          <p:cNvPr id="7" name="Straight Connector 6">
            <a:extLst>
              <a:ext uri="{FF2B5EF4-FFF2-40B4-BE49-F238E27FC236}">
                <a16:creationId xmlns:a16="http://schemas.microsoft.com/office/drawing/2014/main" id="{49B4C556-2B36-B4FA-9A1F-914719DF958A}"/>
              </a:ext>
            </a:extLst>
          </p:cNvPr>
          <p:cNvCxnSpPr>
            <a:cxnSpLocks/>
          </p:cNvCxnSpPr>
          <p:nvPr/>
        </p:nvCxnSpPr>
        <p:spPr>
          <a:xfrm>
            <a:off x="3716384" y="3122847"/>
            <a:ext cx="1071970"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1">
            <a:extLst>
              <a:ext uri="{FF2B5EF4-FFF2-40B4-BE49-F238E27FC236}">
                <a16:creationId xmlns:a16="http://schemas.microsoft.com/office/drawing/2014/main" id="{090908EA-F3FA-22B7-9EF6-5CB28411DCC9}"/>
              </a:ext>
            </a:extLst>
          </p:cNvPr>
          <p:cNvSpPr txBox="1">
            <a:spLocks/>
          </p:cNvSpPr>
          <p:nvPr/>
        </p:nvSpPr>
        <p:spPr bwMode="auto">
          <a:xfrm>
            <a:off x="583912" y="212834"/>
            <a:ext cx="6264944"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r>
              <a:rPr lang="da-DK" sz="3400" dirty="0" err="1">
                <a:latin typeface="CBS NEW" panose="02000506080000020004" pitchFamily="2" charset="0"/>
              </a:rPr>
              <a:t>NOVOs</a:t>
            </a:r>
            <a:r>
              <a:rPr lang="da-DK" sz="3400" dirty="0">
                <a:latin typeface="CBS NEW" panose="02000506080000020004" pitchFamily="2" charset="0"/>
              </a:rPr>
              <a:t> transnationale bestyrelse</a:t>
            </a:r>
          </a:p>
        </p:txBody>
      </p:sp>
    </p:spTree>
    <p:extLst>
      <p:ext uri="{BB962C8B-B14F-4D97-AF65-F5344CB8AC3E}">
        <p14:creationId xmlns:p14="http://schemas.microsoft.com/office/powerpoint/2010/main" val="2543950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C7B7D-4CF1-A547-BD36-AF3B3E45A9CD}"/>
              </a:ext>
            </a:extLst>
          </p:cNvPr>
          <p:cNvSpPr>
            <a:spLocks noGrp="1"/>
          </p:cNvSpPr>
          <p:nvPr>
            <p:ph idx="1"/>
          </p:nvPr>
        </p:nvSpPr>
        <p:spPr/>
        <p:txBody>
          <a:bodyPr/>
          <a:lstStyle/>
          <a:p>
            <a:pPr marL="0" indent="0">
              <a:buNone/>
            </a:pPr>
            <a:endParaRPr lang="da-DK" dirty="0">
              <a:solidFill>
                <a:schemeClr val="bg1"/>
              </a:solidFill>
            </a:endParaRPr>
          </a:p>
          <a:p>
            <a:pPr marL="0" indent="0">
              <a:buNone/>
            </a:pPr>
            <a:endParaRPr lang="da-DK" dirty="0">
              <a:solidFill>
                <a:schemeClr val="bg1"/>
              </a:solidFill>
            </a:endParaRPr>
          </a:p>
        </p:txBody>
      </p:sp>
      <p:sp>
        <p:nvSpPr>
          <p:cNvPr id="4" name="TextBox 3">
            <a:extLst>
              <a:ext uri="{FF2B5EF4-FFF2-40B4-BE49-F238E27FC236}">
                <a16:creationId xmlns:a16="http://schemas.microsoft.com/office/drawing/2014/main" id="{ED99B194-B607-0D4C-9B6E-9B4CDEC4E766}"/>
              </a:ext>
            </a:extLst>
          </p:cNvPr>
          <p:cNvSpPr txBox="1"/>
          <p:nvPr/>
        </p:nvSpPr>
        <p:spPr>
          <a:xfrm>
            <a:off x="4788354" y="2619464"/>
            <a:ext cx="435564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hangingPunct="0"/>
            <a:r>
              <a:rPr lang="da-DK" sz="1350" b="1" dirty="0">
                <a:solidFill>
                  <a:srgbClr val="000000"/>
                </a:solidFill>
                <a:latin typeface="Helvetica Light"/>
                <a:sym typeface="Helvetica Light"/>
              </a:rPr>
              <a:t>Europæisk</a:t>
            </a:r>
          </a:p>
          <a:p>
            <a:pPr defTabSz="438150" hangingPunct="0"/>
            <a:r>
              <a:rPr lang="da-DK" sz="1350" b="1" dirty="0">
                <a:solidFill>
                  <a:srgbClr val="000000"/>
                </a:solidFill>
                <a:latin typeface="Helvetica Light"/>
                <a:sym typeface="Helvetica Light"/>
              </a:rPr>
              <a:t>Laurence </a:t>
            </a:r>
            <a:r>
              <a:rPr lang="da-DK" sz="1350" b="1" dirty="0" err="1">
                <a:solidFill>
                  <a:srgbClr val="000000"/>
                </a:solidFill>
                <a:latin typeface="Helvetica Light"/>
                <a:sym typeface="Helvetica Light"/>
              </a:rPr>
              <a:t>Debroux</a:t>
            </a:r>
            <a:endParaRPr lang="da-DK" sz="1350" b="1" dirty="0">
              <a:solidFill>
                <a:srgbClr val="000000"/>
              </a:solidFill>
              <a:latin typeface="Helvetica Light"/>
              <a:sym typeface="Helvetica Light"/>
            </a:endParaRPr>
          </a:p>
          <a:p>
            <a:pPr defTabSz="438150" hangingPunct="0"/>
            <a:r>
              <a:rPr lang="en-GB" sz="1350" dirty="0">
                <a:solidFill>
                  <a:srgbClr val="333333"/>
                </a:solidFill>
                <a:latin typeface="Open Sans" panose="020B0606030504020204" pitchFamily="34" charset="0"/>
              </a:rPr>
              <a:t>Ecole des Hautes Etudes </a:t>
            </a:r>
            <a:r>
              <a:rPr lang="en-GB" sz="1350" dirty="0" err="1">
                <a:solidFill>
                  <a:srgbClr val="333333"/>
                </a:solidFill>
                <a:latin typeface="Open Sans" panose="020B0606030504020204" pitchFamily="34" charset="0"/>
              </a:rPr>
              <a:t>Commerciales</a:t>
            </a:r>
            <a:endParaRPr lang="da-DK" sz="1350" b="1" dirty="0">
              <a:solidFill>
                <a:srgbClr val="000000"/>
              </a:solidFill>
              <a:latin typeface="Helvetica Light"/>
              <a:sym typeface="Helvetica Light"/>
            </a:endParaRPr>
          </a:p>
          <a:p>
            <a:pPr defTabSz="438150" hangingPunct="0">
              <a:defRPr/>
            </a:pPr>
            <a:r>
              <a:rPr lang="da-DK" sz="1350" dirty="0">
                <a:solidFill>
                  <a:srgbClr val="000000"/>
                </a:solidFill>
                <a:latin typeface="Helvetica Light"/>
                <a:sym typeface="Helvetica Light"/>
              </a:rPr>
              <a:t>Best. </a:t>
            </a:r>
            <a:r>
              <a:rPr lang="en-GB" sz="1350" dirty="0">
                <a:solidFill>
                  <a:srgbClr val="333333"/>
                </a:solidFill>
                <a:latin typeface="Open Sans" panose="020B0606030504020204" pitchFamily="34" charset="0"/>
              </a:rPr>
              <a:t>Exor N.V.</a:t>
            </a:r>
            <a:r>
              <a:rPr lang="da-DK" sz="1350" dirty="0">
                <a:solidFill>
                  <a:srgbClr val="000000"/>
                </a:solidFill>
                <a:latin typeface="Helvetica Light"/>
                <a:sym typeface="Helvetica Light"/>
              </a:rPr>
              <a:t>, </a:t>
            </a:r>
            <a:r>
              <a:rPr lang="en-GB" sz="1350" dirty="0">
                <a:solidFill>
                  <a:srgbClr val="333333"/>
                </a:solidFill>
                <a:latin typeface="Open Sans" panose="020B0606030504020204" pitchFamily="34" charset="0"/>
              </a:rPr>
              <a:t>Juventus Football Club </a:t>
            </a:r>
            <a:r>
              <a:rPr lang="da-DK" sz="1350" dirty="0">
                <a:solidFill>
                  <a:srgbClr val="000000"/>
                </a:solidFill>
                <a:latin typeface="Helvetica Light"/>
                <a:sym typeface="Helvetica Light"/>
              </a:rPr>
              <a:t>og </a:t>
            </a:r>
            <a:r>
              <a:rPr lang="en-GB" sz="1350" dirty="0">
                <a:solidFill>
                  <a:srgbClr val="333333"/>
                </a:solidFill>
                <a:latin typeface="Open Sans" panose="020B0606030504020204" pitchFamily="34" charset="0"/>
              </a:rPr>
              <a:t>HEC Paris Business School</a:t>
            </a:r>
          </a:p>
          <a:p>
            <a:pPr defTabSz="438150" hangingPunct="0">
              <a:defRPr/>
            </a:pPr>
            <a:r>
              <a:rPr lang="en-GB" sz="1350" dirty="0" err="1">
                <a:solidFill>
                  <a:srgbClr val="333333"/>
                </a:solidFill>
                <a:latin typeface="Open Sans" panose="020B0606030504020204" pitchFamily="34" charset="0"/>
              </a:rPr>
              <a:t>Tidl</a:t>
            </a:r>
            <a:r>
              <a:rPr lang="en-GB" sz="1350" dirty="0">
                <a:solidFill>
                  <a:srgbClr val="333333"/>
                </a:solidFill>
                <a:latin typeface="Open Sans" panose="020B0606030504020204" pitchFamily="34" charset="0"/>
              </a:rPr>
              <a:t>. Merrill Lynch, Elf Aquitaine Group, Sanofi Group</a:t>
            </a:r>
          </a:p>
        </p:txBody>
      </p:sp>
      <p:pic>
        <p:nvPicPr>
          <p:cNvPr id="5" name="Picture 4" descr="Table&#10;&#10;Description automatically generated">
            <a:extLst>
              <a:ext uri="{FF2B5EF4-FFF2-40B4-BE49-F238E27FC236}">
                <a16:creationId xmlns:a16="http://schemas.microsoft.com/office/drawing/2014/main" id="{497E5A22-277C-8C95-0319-93A7D5A6FF57}"/>
              </a:ext>
            </a:extLst>
          </p:cNvPr>
          <p:cNvPicPr>
            <a:picLocks noChangeAspect="1"/>
          </p:cNvPicPr>
          <p:nvPr/>
        </p:nvPicPr>
        <p:blipFill>
          <a:blip r:embed="rId2"/>
          <a:stretch>
            <a:fillRect/>
          </a:stretch>
        </p:blipFill>
        <p:spPr>
          <a:xfrm>
            <a:off x="550852" y="2228106"/>
            <a:ext cx="3165532" cy="3404294"/>
          </a:xfrm>
          <a:prstGeom prst="rect">
            <a:avLst/>
          </a:prstGeom>
        </p:spPr>
      </p:pic>
      <p:cxnSp>
        <p:nvCxnSpPr>
          <p:cNvPr id="7" name="Straight Connector 6">
            <a:extLst>
              <a:ext uri="{FF2B5EF4-FFF2-40B4-BE49-F238E27FC236}">
                <a16:creationId xmlns:a16="http://schemas.microsoft.com/office/drawing/2014/main" id="{49B4C556-2B36-B4FA-9A1F-914719DF958A}"/>
              </a:ext>
            </a:extLst>
          </p:cNvPr>
          <p:cNvCxnSpPr>
            <a:cxnSpLocks/>
          </p:cNvCxnSpPr>
          <p:nvPr/>
        </p:nvCxnSpPr>
        <p:spPr>
          <a:xfrm>
            <a:off x="3716384" y="3318791"/>
            <a:ext cx="1071970"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1">
            <a:extLst>
              <a:ext uri="{FF2B5EF4-FFF2-40B4-BE49-F238E27FC236}">
                <a16:creationId xmlns:a16="http://schemas.microsoft.com/office/drawing/2014/main" id="{34983834-B21F-FC08-9AED-C80B27012692}"/>
              </a:ext>
            </a:extLst>
          </p:cNvPr>
          <p:cNvSpPr txBox="1">
            <a:spLocks/>
          </p:cNvSpPr>
          <p:nvPr/>
        </p:nvSpPr>
        <p:spPr bwMode="auto">
          <a:xfrm>
            <a:off x="583912" y="212834"/>
            <a:ext cx="6264944"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r>
              <a:rPr lang="da-DK" sz="3400" dirty="0" err="1">
                <a:latin typeface="CBS NEW" panose="02000506080000020004" pitchFamily="2" charset="0"/>
              </a:rPr>
              <a:t>NOVOs</a:t>
            </a:r>
            <a:r>
              <a:rPr lang="da-DK" sz="3400" dirty="0">
                <a:latin typeface="CBS NEW" panose="02000506080000020004" pitchFamily="2" charset="0"/>
              </a:rPr>
              <a:t> transnationale bestyrelse</a:t>
            </a:r>
          </a:p>
        </p:txBody>
      </p:sp>
    </p:spTree>
    <p:extLst>
      <p:ext uri="{BB962C8B-B14F-4D97-AF65-F5344CB8AC3E}">
        <p14:creationId xmlns:p14="http://schemas.microsoft.com/office/powerpoint/2010/main" val="2773043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C7B7D-4CF1-A547-BD36-AF3B3E45A9CD}"/>
              </a:ext>
            </a:extLst>
          </p:cNvPr>
          <p:cNvSpPr>
            <a:spLocks noGrp="1"/>
          </p:cNvSpPr>
          <p:nvPr>
            <p:ph idx="1"/>
          </p:nvPr>
        </p:nvSpPr>
        <p:spPr/>
        <p:txBody>
          <a:bodyPr/>
          <a:lstStyle/>
          <a:p>
            <a:pPr marL="0" indent="0">
              <a:buNone/>
            </a:pPr>
            <a:endParaRPr lang="da-DK" dirty="0">
              <a:solidFill>
                <a:schemeClr val="bg1"/>
              </a:solidFill>
            </a:endParaRPr>
          </a:p>
          <a:p>
            <a:pPr marL="0" indent="0">
              <a:buNone/>
            </a:pPr>
            <a:endParaRPr lang="da-DK" dirty="0">
              <a:solidFill>
                <a:schemeClr val="bg1"/>
              </a:solidFill>
            </a:endParaRPr>
          </a:p>
        </p:txBody>
      </p:sp>
      <p:sp>
        <p:nvSpPr>
          <p:cNvPr id="4" name="TextBox 3">
            <a:extLst>
              <a:ext uri="{FF2B5EF4-FFF2-40B4-BE49-F238E27FC236}">
                <a16:creationId xmlns:a16="http://schemas.microsoft.com/office/drawing/2014/main" id="{ED99B194-B607-0D4C-9B6E-9B4CDEC4E766}"/>
              </a:ext>
            </a:extLst>
          </p:cNvPr>
          <p:cNvSpPr txBox="1"/>
          <p:nvPr/>
        </p:nvSpPr>
        <p:spPr>
          <a:xfrm>
            <a:off x="4788354" y="2619464"/>
            <a:ext cx="435564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hangingPunct="0"/>
            <a:r>
              <a:rPr lang="da-DK" sz="1350" b="1" dirty="0">
                <a:solidFill>
                  <a:srgbClr val="000000"/>
                </a:solidFill>
                <a:latin typeface="Helvetica Light"/>
                <a:sym typeface="Helvetica Light"/>
              </a:rPr>
              <a:t>Europæisk/Transatlantisk (Tysk/Amerikansk </a:t>
            </a:r>
            <a:r>
              <a:rPr lang="da-DK" sz="1350" b="1" dirty="0" err="1">
                <a:solidFill>
                  <a:srgbClr val="000000"/>
                </a:solidFill>
                <a:latin typeface="Helvetica Light"/>
                <a:sym typeface="Helvetica Light"/>
              </a:rPr>
              <a:t>statborger</a:t>
            </a:r>
            <a:r>
              <a:rPr lang="da-DK" sz="1350" b="1" dirty="0">
                <a:solidFill>
                  <a:srgbClr val="000000"/>
                </a:solidFill>
                <a:latin typeface="Helvetica Light"/>
                <a:sym typeface="Helvetica Light"/>
              </a:rPr>
              <a:t>)</a:t>
            </a:r>
          </a:p>
          <a:p>
            <a:pPr defTabSz="438150" hangingPunct="0"/>
            <a:r>
              <a:rPr lang="da-DK" sz="1350" b="1" dirty="0">
                <a:solidFill>
                  <a:srgbClr val="000000"/>
                </a:solidFill>
                <a:latin typeface="Helvetica Light"/>
                <a:sym typeface="Helvetica Light"/>
              </a:rPr>
              <a:t>Andreas </a:t>
            </a:r>
            <a:r>
              <a:rPr lang="da-DK" sz="1350" b="1" dirty="0" err="1">
                <a:solidFill>
                  <a:srgbClr val="000000"/>
                </a:solidFill>
                <a:latin typeface="Helvetica Light"/>
                <a:sym typeface="Helvetica Light"/>
              </a:rPr>
              <a:t>Fibig</a:t>
            </a:r>
            <a:endParaRPr lang="da-DK" sz="1350" b="1" dirty="0">
              <a:solidFill>
                <a:srgbClr val="000000"/>
              </a:solidFill>
              <a:latin typeface="Helvetica Light"/>
              <a:sym typeface="Helvetica Light"/>
            </a:endParaRPr>
          </a:p>
          <a:p>
            <a:pPr defTabSz="438150" hangingPunct="0"/>
            <a:r>
              <a:rPr lang="en-GB" sz="1350" dirty="0">
                <a:solidFill>
                  <a:srgbClr val="000000"/>
                </a:solidFill>
                <a:latin typeface="Helvetica Light"/>
              </a:rPr>
              <a:t>University of Berlin - Marketing (1982)</a:t>
            </a:r>
            <a:endParaRPr lang="da-DK" sz="1350" dirty="0">
              <a:solidFill>
                <a:srgbClr val="000000"/>
              </a:solidFill>
              <a:latin typeface="Helvetica Light"/>
              <a:sym typeface="Helvetica Light"/>
            </a:endParaRPr>
          </a:p>
          <a:p>
            <a:pPr defTabSz="438150" hangingPunct="0"/>
            <a:r>
              <a:rPr lang="en-GB" sz="1350" dirty="0">
                <a:solidFill>
                  <a:srgbClr val="000000"/>
                </a:solidFill>
                <a:latin typeface="Helvetica Light"/>
              </a:rPr>
              <a:t>Form. German American Chamber of Commerce</a:t>
            </a:r>
          </a:p>
          <a:p>
            <a:pPr defTabSz="438150" hangingPunct="0"/>
            <a:r>
              <a:rPr lang="da-DK" sz="1350" dirty="0">
                <a:solidFill>
                  <a:srgbClr val="000000"/>
                </a:solidFill>
                <a:latin typeface="Helvetica Light"/>
                <a:sym typeface="Helvetica Light"/>
              </a:rPr>
              <a:t>Best. </a:t>
            </a:r>
            <a:r>
              <a:rPr lang="en-GB" sz="1350" dirty="0">
                <a:solidFill>
                  <a:srgbClr val="000000"/>
                </a:solidFill>
                <a:latin typeface="Helvetica Light"/>
              </a:rPr>
              <a:t>World Business Council for Sustainable Development</a:t>
            </a:r>
          </a:p>
        </p:txBody>
      </p:sp>
      <p:pic>
        <p:nvPicPr>
          <p:cNvPr id="5" name="Picture 4" descr="Table&#10;&#10;Description automatically generated">
            <a:extLst>
              <a:ext uri="{FF2B5EF4-FFF2-40B4-BE49-F238E27FC236}">
                <a16:creationId xmlns:a16="http://schemas.microsoft.com/office/drawing/2014/main" id="{497E5A22-277C-8C95-0319-93A7D5A6FF57}"/>
              </a:ext>
            </a:extLst>
          </p:cNvPr>
          <p:cNvPicPr>
            <a:picLocks noChangeAspect="1"/>
          </p:cNvPicPr>
          <p:nvPr/>
        </p:nvPicPr>
        <p:blipFill>
          <a:blip r:embed="rId2"/>
          <a:stretch>
            <a:fillRect/>
          </a:stretch>
        </p:blipFill>
        <p:spPr>
          <a:xfrm>
            <a:off x="550852" y="2228106"/>
            <a:ext cx="3165532" cy="3404294"/>
          </a:xfrm>
          <a:prstGeom prst="rect">
            <a:avLst/>
          </a:prstGeom>
        </p:spPr>
      </p:pic>
      <p:cxnSp>
        <p:nvCxnSpPr>
          <p:cNvPr id="7" name="Straight Connector 6">
            <a:extLst>
              <a:ext uri="{FF2B5EF4-FFF2-40B4-BE49-F238E27FC236}">
                <a16:creationId xmlns:a16="http://schemas.microsoft.com/office/drawing/2014/main" id="{49B4C556-2B36-B4FA-9A1F-914719DF958A}"/>
              </a:ext>
            </a:extLst>
          </p:cNvPr>
          <p:cNvCxnSpPr>
            <a:cxnSpLocks/>
          </p:cNvCxnSpPr>
          <p:nvPr/>
        </p:nvCxnSpPr>
        <p:spPr>
          <a:xfrm>
            <a:off x="3716384" y="3539229"/>
            <a:ext cx="1071970"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Text Placeholder 1">
            <a:extLst>
              <a:ext uri="{FF2B5EF4-FFF2-40B4-BE49-F238E27FC236}">
                <a16:creationId xmlns:a16="http://schemas.microsoft.com/office/drawing/2014/main" id="{EBDB7E7F-8CF3-BE91-31BB-85D65D3D716E}"/>
              </a:ext>
            </a:extLst>
          </p:cNvPr>
          <p:cNvSpPr txBox="1">
            <a:spLocks/>
          </p:cNvSpPr>
          <p:nvPr/>
        </p:nvSpPr>
        <p:spPr bwMode="auto">
          <a:xfrm>
            <a:off x="583912" y="212834"/>
            <a:ext cx="6264944" cy="575841"/>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defTabSz="914258" rtl="0" eaLnBrk="1" fontAlgn="base" hangingPunct="1">
              <a:spcBef>
                <a:spcPct val="0"/>
              </a:spcBef>
              <a:spcAft>
                <a:spcPts val="300"/>
              </a:spcAft>
              <a:buFont typeface="Arial" charset="0"/>
              <a:defRPr lang="en-US" sz="32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r>
              <a:rPr lang="da-DK" sz="3400" dirty="0" err="1">
                <a:latin typeface="CBS NEW" panose="02000506080000020004" pitchFamily="2" charset="0"/>
              </a:rPr>
              <a:t>NOVOs</a:t>
            </a:r>
            <a:r>
              <a:rPr lang="da-DK" sz="3400" dirty="0">
                <a:latin typeface="CBS NEW" panose="02000506080000020004" pitchFamily="2" charset="0"/>
              </a:rPr>
              <a:t> transnationale bestyrelse</a:t>
            </a:r>
          </a:p>
        </p:txBody>
      </p:sp>
    </p:spTree>
    <p:extLst>
      <p:ext uri="{BB962C8B-B14F-4D97-AF65-F5344CB8AC3E}">
        <p14:creationId xmlns:p14="http://schemas.microsoft.com/office/powerpoint/2010/main" val="3991736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95288" y="4365104"/>
            <a:ext cx="8353425" cy="648072"/>
          </a:xfrm>
        </p:spPr>
        <p:txBody>
          <a:bodyPr/>
          <a:lstStyle/>
          <a:p>
            <a:r>
              <a:rPr lang="da-DK" sz="5400" noProof="0" dirty="0">
                <a:latin typeface="CBS NEW" panose="02000506080000020004" pitchFamily="2" charset="0"/>
              </a:rPr>
              <a:t>Tak for i dag!</a:t>
            </a:r>
          </a:p>
        </p:txBody>
      </p:sp>
      <p:sp>
        <p:nvSpPr>
          <p:cNvPr id="8" name="Text Placeholder 2"/>
          <p:cNvSpPr txBox="1">
            <a:spLocks/>
          </p:cNvSpPr>
          <p:nvPr/>
        </p:nvSpPr>
        <p:spPr bwMode="auto">
          <a:xfrm>
            <a:off x="395536" y="4725145"/>
            <a:ext cx="8353425" cy="57606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marL="0" indent="0" algn="l" defTabSz="914258" rtl="0" eaLnBrk="1" fontAlgn="base" hangingPunct="1">
              <a:lnSpc>
                <a:spcPct val="80000"/>
              </a:lnSpc>
              <a:spcBef>
                <a:spcPct val="0"/>
              </a:spcBef>
              <a:spcAft>
                <a:spcPts val="300"/>
              </a:spcAft>
              <a:buFont typeface="Arial" charset="0"/>
              <a:defRPr lang="en-US" sz="3600" b="1" kern="1200">
                <a:solidFill>
                  <a:srgbClr val="4967AA"/>
                </a:solidFill>
                <a:latin typeface="+mn-lt"/>
                <a:ea typeface="+mn-ea"/>
                <a:cs typeface="+mn-cs"/>
              </a:defRPr>
            </a:lvl1pPr>
            <a:lvl2pPr marL="182281" indent="-182281"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2pPr>
            <a:lvl3pPr marL="357444" indent="-175162" algn="l" defTabSz="914258" rtl="0" eaLnBrk="1" fontAlgn="base" hangingPunct="1">
              <a:spcBef>
                <a:spcPct val="0"/>
              </a:spcBef>
              <a:spcAft>
                <a:spcPts val="300"/>
              </a:spcAft>
              <a:buFont typeface="Arial" charset="0"/>
              <a:buChar char="‒"/>
              <a:defRPr lang="en-US" sz="2000" kern="1200" dirty="0">
                <a:solidFill>
                  <a:schemeClr val="tx1"/>
                </a:solidFill>
                <a:latin typeface="+mn-lt"/>
                <a:ea typeface="+mj-ea"/>
                <a:cs typeface="+mj-cs"/>
              </a:defRPr>
            </a:lvl3pPr>
            <a:lvl4pPr marL="539725" indent="-182281" algn="l" defTabSz="914258" rtl="0" eaLnBrk="1" fontAlgn="base" hangingPunct="1">
              <a:spcBef>
                <a:spcPct val="0"/>
              </a:spcBef>
              <a:spcAft>
                <a:spcPts val="600"/>
              </a:spcAft>
              <a:buFont typeface="Arial" charset="0"/>
              <a:buChar char="•"/>
              <a:defRPr lang="en-US" kern="1200" dirty="0">
                <a:solidFill>
                  <a:schemeClr val="tx1"/>
                </a:solidFill>
                <a:latin typeface="+mn-lt"/>
                <a:ea typeface="+mj-ea"/>
                <a:cs typeface="+mj-cs"/>
              </a:defRPr>
            </a:lvl4pPr>
            <a:lvl5pPr marL="712039" indent="-172314" algn="l" defTabSz="914258" rtl="0" eaLnBrk="1" fontAlgn="base" hangingPunct="1">
              <a:spcBef>
                <a:spcPct val="0"/>
              </a:spcBef>
              <a:spcAft>
                <a:spcPts val="600"/>
              </a:spcAft>
              <a:buFont typeface="Arial" charset="0"/>
              <a:buChar char="‒"/>
              <a:defRPr lang="en-GB" kern="1200" dirty="0">
                <a:solidFill>
                  <a:schemeClr val="tx1"/>
                </a:solidFill>
                <a:latin typeface="+mn-lt"/>
                <a:ea typeface="+mj-ea"/>
                <a:cs typeface="+mj-cs"/>
              </a:defRPr>
            </a:lvl5pPr>
            <a:lvl6pPr marL="803179" indent="-163770" algn="l" defTabSz="820269" rtl="0" eaLnBrk="1" latinLnBrk="0" hangingPunct="1">
              <a:spcBef>
                <a:spcPts val="0"/>
              </a:spcBef>
              <a:spcAft>
                <a:spcPts val="269"/>
              </a:spcAft>
              <a:buFont typeface="Arial" pitchFamily="34" charset="0"/>
              <a:buChar char="•"/>
              <a:defRPr sz="1400" kern="1200" baseline="0">
                <a:solidFill>
                  <a:schemeClr val="accent1"/>
                </a:solidFill>
                <a:latin typeface="+mn-lt"/>
                <a:ea typeface="+mn-ea"/>
                <a:cs typeface="+mn-cs"/>
              </a:defRPr>
            </a:lvl6pPr>
            <a:lvl7pPr marL="968371" indent="-165192"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7pPr>
            <a:lvl8pPr marL="1123597" indent="-155225"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8pPr>
            <a:lvl9pPr marL="1287365" indent="-163770" algn="l" defTabSz="820269" rtl="0" eaLnBrk="1" latinLnBrk="0" hangingPunct="1">
              <a:spcBef>
                <a:spcPts val="0"/>
              </a:spcBef>
              <a:spcAft>
                <a:spcPts val="269"/>
              </a:spcAft>
              <a:buFont typeface="Arial" pitchFamily="34" charset="0"/>
              <a:buChar char="‒"/>
              <a:defRPr sz="1300" kern="1200">
                <a:solidFill>
                  <a:schemeClr val="accent1"/>
                </a:solidFill>
                <a:latin typeface="+mn-lt"/>
                <a:ea typeface="+mn-ea"/>
                <a:cs typeface="+mn-cs"/>
              </a:defRPr>
            </a:lvl9pPr>
          </a:lstStyle>
          <a:p>
            <a:endParaRPr lang="en-US" sz="2800" dirty="0">
              <a:latin typeface="CBS NEW" panose="02000506080000020004" pitchFamily="2" charset="0"/>
            </a:endParaRPr>
          </a:p>
        </p:txBody>
      </p:sp>
    </p:spTree>
    <p:extLst>
      <p:ext uri="{BB962C8B-B14F-4D97-AF65-F5344CB8AC3E}">
        <p14:creationId xmlns:p14="http://schemas.microsoft.com/office/powerpoint/2010/main" val="65145166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1520" y="404664"/>
            <a:ext cx="7057032" cy="575841"/>
          </a:xfrm>
        </p:spPr>
        <p:txBody>
          <a:bodyPr>
            <a:noAutofit/>
          </a:bodyPr>
          <a:lstStyle/>
          <a:p>
            <a:r>
              <a:rPr lang="da-DK" sz="3000" noProof="0" dirty="0" err="1">
                <a:latin typeface="CBS NEW" panose="02000506080000020004" pitchFamily="2" charset="0"/>
              </a:rPr>
              <a:t>Probalistiske</a:t>
            </a:r>
            <a:r>
              <a:rPr lang="da-DK" sz="3000" noProof="0" dirty="0">
                <a:latin typeface="CBS NEW" panose="02000506080000020004" pitchFamily="2" charset="0"/>
              </a:rPr>
              <a:t> og faktiske forbindelser</a:t>
            </a:r>
          </a:p>
        </p:txBody>
      </p:sp>
      <p:sp>
        <p:nvSpPr>
          <p:cNvPr id="3" name="Content Placeholder 2"/>
          <p:cNvSpPr>
            <a:spLocks noGrp="1"/>
          </p:cNvSpPr>
          <p:nvPr>
            <p:ph sz="quarter" idx="11"/>
          </p:nvPr>
        </p:nvSpPr>
        <p:spPr>
          <a:xfrm>
            <a:off x="395289" y="1124743"/>
            <a:ext cx="8281167" cy="5139531"/>
          </a:xfrm>
        </p:spPr>
        <p:txBody>
          <a:bodyPr>
            <a:normAutofit fontScale="92500" lnSpcReduction="10000"/>
          </a:bodyPr>
          <a:lstStyle/>
          <a:p>
            <a:pPr marL="457200" indent="-457200">
              <a:buFont typeface="CBS NEW" panose="02000506080000020004" pitchFamily="2" charset="0"/>
              <a:buChar char="—"/>
            </a:pPr>
            <a:r>
              <a:rPr lang="da-DK" altLang="da-DK" sz="3200" noProof="0" dirty="0">
                <a:latin typeface="CBS NEW" panose="02000506080000020004" pitchFamily="2" charset="0"/>
              </a:rPr>
              <a:t>Hvis A og B har en stærk relation er det sandsynligt at A deler B’s andre stærke relationer og omvendt.</a:t>
            </a:r>
          </a:p>
          <a:p>
            <a:pPr marL="814644" lvl="2" indent="-457200">
              <a:buFont typeface="CBS NEW" panose="02000506080000020004" pitchFamily="2" charset="0"/>
              <a:buChar char="—"/>
            </a:pPr>
            <a:r>
              <a:rPr lang="da-DK" altLang="da-DK" sz="3200" noProof="0" dirty="0">
                <a:latin typeface="CBS NEW" panose="02000506080000020004" pitchFamily="2" charset="0"/>
              </a:rPr>
              <a:t>For at der skal opstå balance i en stærk triade vil den ”søge” imod at have ”konsistente” følelser imellem de tre parter.</a:t>
            </a:r>
          </a:p>
          <a:p>
            <a:pPr marL="814644" lvl="2" indent="-457200">
              <a:buFont typeface="CBS NEW" panose="02000506080000020004" pitchFamily="2" charset="0"/>
              <a:buChar char="—"/>
            </a:pPr>
            <a:r>
              <a:rPr lang="da-DK" altLang="da-DK" sz="3200" noProof="0" dirty="0">
                <a:latin typeface="CBS NEW" panose="02000506080000020004" pitchFamily="2" charset="0"/>
              </a:rPr>
              <a:t>Hvis A kan lide B og C så vil B og C forsøge at kunne lide hinanden fordi de begge kan lide A.</a:t>
            </a:r>
          </a:p>
          <a:p>
            <a:pPr marL="814644" lvl="2" indent="-457200">
              <a:buFont typeface="CBS NEW" panose="02000506080000020004" pitchFamily="2" charset="0"/>
              <a:buChar char="—"/>
            </a:pPr>
            <a:r>
              <a:rPr lang="da-DK" altLang="da-DK" sz="3200" dirty="0">
                <a:latin typeface="CBS NEW" panose="02000506080000020004" pitchFamily="2" charset="0"/>
              </a:rPr>
              <a:t>Hvis A og B kan lide hinanden, men A ikke kan lide C, så vil B sandsynligvis også udvikle negative følelser for C, da dette bevarer/og måske endda styrker båndet mellem </a:t>
            </a:r>
            <a:r>
              <a:rPr lang="da-DK" altLang="da-DK" sz="3200">
                <a:latin typeface="CBS NEW" panose="02000506080000020004" pitchFamily="2" charset="0"/>
              </a:rPr>
              <a:t>A og B </a:t>
            </a:r>
            <a:endParaRPr lang="da-DK" altLang="da-DK" sz="3200" noProof="0" dirty="0">
              <a:latin typeface="CBS NEW" panose="02000506080000020004" pitchFamily="2" charset="0"/>
            </a:endParaRPr>
          </a:p>
          <a:p>
            <a:endParaRPr lang="da-DK" sz="3600" noProof="0" dirty="0">
              <a:latin typeface="CBS NEW" panose="02000506080000020004" pitchFamily="2" charset="0"/>
            </a:endParaRP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9370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800" noProof="0" dirty="0">
                <a:latin typeface="CBS NEW" panose="02000506080000020004" pitchFamily="2" charset="0"/>
              </a:rPr>
              <a:t>Den forbudte triade</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6C54277-9F81-41E8-AAE0-A5A5A95532FD}"/>
              </a:ext>
            </a:extLst>
          </p:cNvPr>
          <p:cNvSpPr/>
          <p:nvPr/>
        </p:nvSpPr>
        <p:spPr>
          <a:xfrm>
            <a:off x="1763688" y="5148000"/>
            <a:ext cx="288000" cy="288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D57B2A1-5B9B-1C27-8077-54654D4AD5A9}"/>
              </a:ext>
            </a:extLst>
          </p:cNvPr>
          <p:cNvSpPr/>
          <p:nvPr/>
        </p:nvSpPr>
        <p:spPr>
          <a:xfrm>
            <a:off x="683568" y="5148000"/>
            <a:ext cx="288000" cy="288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F0B87C4-21FB-27B5-655F-16B26B7C3348}"/>
              </a:ext>
            </a:extLst>
          </p:cNvPr>
          <p:cNvSpPr/>
          <p:nvPr/>
        </p:nvSpPr>
        <p:spPr>
          <a:xfrm>
            <a:off x="1260000" y="4509120"/>
            <a:ext cx="288000" cy="288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A45605B-536F-91F3-A807-DA806C5E3CC2}"/>
              </a:ext>
            </a:extLst>
          </p:cNvPr>
          <p:cNvCxnSpPr>
            <a:stCxn id="6" idx="6"/>
            <a:endCxn id="4" idx="2"/>
          </p:cNvCxnSpPr>
          <p:nvPr/>
        </p:nvCxnSpPr>
        <p:spPr>
          <a:xfrm>
            <a:off x="971568" y="5292011"/>
            <a:ext cx="7921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2F377CAE-2C87-2CFD-C7BD-6DE4ED0FDEE6}"/>
              </a:ext>
            </a:extLst>
          </p:cNvPr>
          <p:cNvSpPr/>
          <p:nvPr/>
        </p:nvSpPr>
        <p:spPr>
          <a:xfrm>
            <a:off x="4644040" y="5148000"/>
            <a:ext cx="288000" cy="288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E2C1D4E-1004-8CF9-1A1D-E4E5956C97F5}"/>
              </a:ext>
            </a:extLst>
          </p:cNvPr>
          <p:cNvSpPr/>
          <p:nvPr/>
        </p:nvSpPr>
        <p:spPr>
          <a:xfrm>
            <a:off x="3563920" y="5148000"/>
            <a:ext cx="288000" cy="288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145AB14-E934-A9F1-CFD6-37313F58AE96}"/>
              </a:ext>
            </a:extLst>
          </p:cNvPr>
          <p:cNvSpPr/>
          <p:nvPr/>
        </p:nvSpPr>
        <p:spPr>
          <a:xfrm>
            <a:off x="4140352" y="4509120"/>
            <a:ext cx="288000" cy="288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D34FA41-3E73-14D0-CFD1-323C2B861090}"/>
              </a:ext>
            </a:extLst>
          </p:cNvPr>
          <p:cNvCxnSpPr>
            <a:stCxn id="12" idx="6"/>
            <a:endCxn id="11" idx="2"/>
          </p:cNvCxnSpPr>
          <p:nvPr/>
        </p:nvCxnSpPr>
        <p:spPr>
          <a:xfrm>
            <a:off x="3851920" y="5292011"/>
            <a:ext cx="79212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B3DED0C-B1E9-2A16-96D5-65F6F9DFFACA}"/>
              </a:ext>
            </a:extLst>
          </p:cNvPr>
          <p:cNvSpPr/>
          <p:nvPr/>
        </p:nvSpPr>
        <p:spPr>
          <a:xfrm>
            <a:off x="7668376" y="5148000"/>
            <a:ext cx="288000" cy="288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904FD69-6D6A-B3CC-B1A4-B37043BCAF84}"/>
              </a:ext>
            </a:extLst>
          </p:cNvPr>
          <p:cNvSpPr/>
          <p:nvPr/>
        </p:nvSpPr>
        <p:spPr>
          <a:xfrm>
            <a:off x="6588256" y="5148000"/>
            <a:ext cx="288000" cy="288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D9AB2A0-95F6-187A-6A7D-9EB36C8C615F}"/>
              </a:ext>
            </a:extLst>
          </p:cNvPr>
          <p:cNvSpPr/>
          <p:nvPr/>
        </p:nvSpPr>
        <p:spPr>
          <a:xfrm>
            <a:off x="7164688" y="4509120"/>
            <a:ext cx="288000" cy="288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4804BA2-DFF6-4164-2047-4E7DDBE83369}"/>
              </a:ext>
            </a:extLst>
          </p:cNvPr>
          <p:cNvCxnSpPr>
            <a:stCxn id="16" idx="6"/>
            <a:endCxn id="15" idx="2"/>
          </p:cNvCxnSpPr>
          <p:nvPr/>
        </p:nvCxnSpPr>
        <p:spPr>
          <a:xfrm>
            <a:off x="6876256" y="5292011"/>
            <a:ext cx="79212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B18522-5F0B-0E0D-8644-E7DC492EC934}"/>
              </a:ext>
            </a:extLst>
          </p:cNvPr>
          <p:cNvCxnSpPr>
            <a:cxnSpLocks/>
            <a:stCxn id="12" idx="7"/>
            <a:endCxn id="13" idx="3"/>
          </p:cNvCxnSpPr>
          <p:nvPr/>
        </p:nvCxnSpPr>
        <p:spPr>
          <a:xfrm flipV="1">
            <a:off x="3809743" y="4754962"/>
            <a:ext cx="372786" cy="4352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2B6DD78-C319-37CD-4267-6CA04121401C}"/>
              </a:ext>
            </a:extLst>
          </p:cNvPr>
          <p:cNvCxnSpPr>
            <a:cxnSpLocks/>
          </p:cNvCxnSpPr>
          <p:nvPr/>
        </p:nvCxnSpPr>
        <p:spPr>
          <a:xfrm flipV="1">
            <a:off x="6834311" y="4755299"/>
            <a:ext cx="372786" cy="4352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C7BC63-BDB3-52F1-EC31-5DE8F94EA727}"/>
              </a:ext>
            </a:extLst>
          </p:cNvPr>
          <p:cNvCxnSpPr>
            <a:cxnSpLocks/>
            <a:stCxn id="15" idx="1"/>
            <a:endCxn id="17" idx="5"/>
          </p:cNvCxnSpPr>
          <p:nvPr/>
        </p:nvCxnSpPr>
        <p:spPr>
          <a:xfrm flipH="1" flipV="1">
            <a:off x="7410511" y="4754962"/>
            <a:ext cx="300042" cy="4352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7E2D257-3E09-559F-C5EC-79A9036D8A2E}"/>
              </a:ext>
            </a:extLst>
          </p:cNvPr>
          <p:cNvSpPr txBox="1"/>
          <p:nvPr/>
        </p:nvSpPr>
        <p:spPr>
          <a:xfrm>
            <a:off x="833718" y="4725144"/>
            <a:ext cx="310983" cy="307777"/>
          </a:xfrm>
          <a:prstGeom prst="rect">
            <a:avLst/>
          </a:prstGeom>
          <a:noFill/>
        </p:spPr>
        <p:txBody>
          <a:bodyPr wrap="none" lIns="0" tIns="0" rIns="0" bIns="0" rtlCol="0">
            <a:spAutoFit/>
          </a:bodyPr>
          <a:lstStyle/>
          <a:p>
            <a:r>
              <a:rPr lang="en-US" sz="2000" dirty="0">
                <a:solidFill>
                  <a:schemeClr val="tx2"/>
                </a:solidFill>
              </a:rPr>
              <a:t>(÷)</a:t>
            </a:r>
          </a:p>
        </p:txBody>
      </p:sp>
      <p:sp>
        <p:nvSpPr>
          <p:cNvPr id="29" name="TextBox 28">
            <a:extLst>
              <a:ext uri="{FF2B5EF4-FFF2-40B4-BE49-F238E27FC236}">
                <a16:creationId xmlns:a16="http://schemas.microsoft.com/office/drawing/2014/main" id="{86F8D85C-55C8-24B6-864D-DFCB0181E533}"/>
              </a:ext>
            </a:extLst>
          </p:cNvPr>
          <p:cNvSpPr txBox="1"/>
          <p:nvPr/>
        </p:nvSpPr>
        <p:spPr>
          <a:xfrm>
            <a:off x="1619672" y="4725144"/>
            <a:ext cx="310983" cy="307777"/>
          </a:xfrm>
          <a:prstGeom prst="rect">
            <a:avLst/>
          </a:prstGeom>
          <a:noFill/>
        </p:spPr>
        <p:txBody>
          <a:bodyPr wrap="none" lIns="0" tIns="0" rIns="0" bIns="0" rtlCol="0">
            <a:spAutoFit/>
          </a:bodyPr>
          <a:lstStyle/>
          <a:p>
            <a:r>
              <a:rPr lang="en-US" sz="2000" dirty="0">
                <a:solidFill>
                  <a:schemeClr val="tx2"/>
                </a:solidFill>
              </a:rPr>
              <a:t>(÷)</a:t>
            </a:r>
          </a:p>
        </p:txBody>
      </p:sp>
      <p:sp>
        <p:nvSpPr>
          <p:cNvPr id="30" name="TextBox 29">
            <a:extLst>
              <a:ext uri="{FF2B5EF4-FFF2-40B4-BE49-F238E27FC236}">
                <a16:creationId xmlns:a16="http://schemas.microsoft.com/office/drawing/2014/main" id="{9DB20554-EAD8-70F2-7272-41E9B881EC83}"/>
              </a:ext>
            </a:extLst>
          </p:cNvPr>
          <p:cNvSpPr txBox="1"/>
          <p:nvPr/>
        </p:nvSpPr>
        <p:spPr>
          <a:xfrm>
            <a:off x="4469026" y="4725144"/>
            <a:ext cx="318998" cy="307777"/>
          </a:xfrm>
          <a:prstGeom prst="rect">
            <a:avLst/>
          </a:prstGeom>
          <a:noFill/>
        </p:spPr>
        <p:txBody>
          <a:bodyPr wrap="none" lIns="0" tIns="0" rIns="0" bIns="0" rtlCol="0">
            <a:spAutoFit/>
          </a:bodyPr>
          <a:lstStyle/>
          <a:p>
            <a:r>
              <a:rPr lang="en-US" sz="2000" dirty="0">
                <a:solidFill>
                  <a:schemeClr val="tx2"/>
                </a:solidFill>
              </a:rPr>
              <a:t>(+)</a:t>
            </a:r>
          </a:p>
        </p:txBody>
      </p:sp>
      <p:sp>
        <p:nvSpPr>
          <p:cNvPr id="31" name="TextBox 30">
            <a:extLst>
              <a:ext uri="{FF2B5EF4-FFF2-40B4-BE49-F238E27FC236}">
                <a16:creationId xmlns:a16="http://schemas.microsoft.com/office/drawing/2014/main" id="{3F1E61D2-7BAC-ED04-20F9-E32DC507AC2F}"/>
              </a:ext>
            </a:extLst>
          </p:cNvPr>
          <p:cNvSpPr txBox="1"/>
          <p:nvPr/>
        </p:nvSpPr>
        <p:spPr>
          <a:xfrm>
            <a:off x="343372" y="5805487"/>
            <a:ext cx="1996380" cy="276999"/>
          </a:xfrm>
          <a:prstGeom prst="rect">
            <a:avLst/>
          </a:prstGeom>
          <a:noFill/>
        </p:spPr>
        <p:txBody>
          <a:bodyPr wrap="none" lIns="0" tIns="0" rIns="0" bIns="0" rtlCol="0">
            <a:spAutoFit/>
          </a:bodyPr>
          <a:lstStyle/>
          <a:p>
            <a:r>
              <a:rPr lang="en-US" dirty="0">
                <a:solidFill>
                  <a:schemeClr val="tx2"/>
                </a:solidFill>
              </a:rPr>
              <a:t>BALANCED TRIAD</a:t>
            </a:r>
          </a:p>
        </p:txBody>
      </p:sp>
      <p:sp>
        <p:nvSpPr>
          <p:cNvPr id="32" name="TextBox 31">
            <a:extLst>
              <a:ext uri="{FF2B5EF4-FFF2-40B4-BE49-F238E27FC236}">
                <a16:creationId xmlns:a16="http://schemas.microsoft.com/office/drawing/2014/main" id="{E594FA5F-8ED4-8996-F67B-E8C667075332}"/>
              </a:ext>
            </a:extLst>
          </p:cNvPr>
          <p:cNvSpPr txBox="1"/>
          <p:nvPr/>
        </p:nvSpPr>
        <p:spPr>
          <a:xfrm>
            <a:off x="3131840" y="5805264"/>
            <a:ext cx="2252861" cy="276999"/>
          </a:xfrm>
          <a:prstGeom prst="rect">
            <a:avLst/>
          </a:prstGeom>
          <a:noFill/>
        </p:spPr>
        <p:txBody>
          <a:bodyPr wrap="none" lIns="0" tIns="0" rIns="0" bIns="0" rtlCol="0">
            <a:spAutoFit/>
          </a:bodyPr>
          <a:lstStyle/>
          <a:p>
            <a:r>
              <a:rPr lang="en-US" dirty="0">
                <a:solidFill>
                  <a:schemeClr val="tx2"/>
                </a:solidFill>
              </a:rPr>
              <a:t>IMBALANCED TRIAD</a:t>
            </a:r>
          </a:p>
        </p:txBody>
      </p:sp>
      <p:sp>
        <p:nvSpPr>
          <p:cNvPr id="33" name="TextBox 32">
            <a:extLst>
              <a:ext uri="{FF2B5EF4-FFF2-40B4-BE49-F238E27FC236}">
                <a16:creationId xmlns:a16="http://schemas.microsoft.com/office/drawing/2014/main" id="{C4EBC579-5832-5AB5-B12C-A29684ABD005}"/>
              </a:ext>
            </a:extLst>
          </p:cNvPr>
          <p:cNvSpPr txBox="1"/>
          <p:nvPr/>
        </p:nvSpPr>
        <p:spPr>
          <a:xfrm>
            <a:off x="6327924" y="5805264"/>
            <a:ext cx="2060500" cy="276999"/>
          </a:xfrm>
          <a:prstGeom prst="rect">
            <a:avLst/>
          </a:prstGeom>
          <a:noFill/>
        </p:spPr>
        <p:txBody>
          <a:bodyPr wrap="none" lIns="0" tIns="0" rIns="0" bIns="0" rtlCol="0">
            <a:spAutoFit/>
          </a:bodyPr>
          <a:lstStyle/>
          <a:p>
            <a:r>
              <a:rPr lang="en-US" dirty="0">
                <a:solidFill>
                  <a:schemeClr val="tx2"/>
                </a:solidFill>
              </a:rPr>
              <a:t>BALANCED TRIAD</a:t>
            </a:r>
          </a:p>
        </p:txBody>
      </p:sp>
    </p:spTree>
    <p:extLst>
      <p:ext uri="{BB962C8B-B14F-4D97-AF65-F5344CB8AC3E}">
        <p14:creationId xmlns:p14="http://schemas.microsoft.com/office/powerpoint/2010/main" val="54182929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da-DK" sz="4800" noProof="0" dirty="0" err="1">
                <a:latin typeface="CBS NEW" panose="02000506080000020004" pitchFamily="2" charset="0"/>
              </a:rPr>
              <a:t>Summeøvelse</a:t>
            </a:r>
            <a:endParaRPr lang="da-DK" sz="4800" noProof="0" dirty="0">
              <a:latin typeface="CBS NEW" panose="02000506080000020004" pitchFamily="2" charset="0"/>
            </a:endParaRPr>
          </a:p>
        </p:txBody>
      </p:sp>
      <p:sp>
        <p:nvSpPr>
          <p:cNvPr id="3" name="Content Placeholder 2"/>
          <p:cNvSpPr>
            <a:spLocks noGrp="1"/>
          </p:cNvSpPr>
          <p:nvPr>
            <p:ph sz="quarter" idx="11"/>
          </p:nvPr>
        </p:nvSpPr>
        <p:spPr>
          <a:xfrm>
            <a:off x="395289" y="1124743"/>
            <a:ext cx="8209159" cy="5139531"/>
          </a:xfrm>
        </p:spPr>
        <p:txBody>
          <a:bodyPr>
            <a:normAutofit/>
          </a:bodyPr>
          <a:lstStyle/>
          <a:p>
            <a:pPr marL="742950" indent="-742950">
              <a:buFont typeface="+mj-lt"/>
              <a:buAutoNum type="arabicPeriod"/>
            </a:pPr>
            <a:r>
              <a:rPr lang="da-DK" sz="3600" noProof="0" dirty="0">
                <a:latin typeface="CBS NEW" panose="02000506080000020004" pitchFamily="2" charset="0"/>
              </a:rPr>
              <a:t>Find et eksempel på, hvordan jeres stærke forbindelser har skabt triader i jeres eget netværk</a:t>
            </a:r>
          </a:p>
          <a:p>
            <a:pPr marL="742950" indent="-742950">
              <a:buFont typeface="+mj-lt"/>
              <a:buAutoNum type="arabicPeriod"/>
            </a:pPr>
            <a:r>
              <a:rPr lang="da-DK" sz="3600" noProof="0" dirty="0">
                <a:latin typeface="CBS NEW" panose="02000506080000020004" pitchFamily="2" charset="0"/>
              </a:rPr>
              <a:t>Se om I kan finde et eksempel på at </a:t>
            </a:r>
            <a:r>
              <a:rPr lang="da-DK" sz="3600" noProof="0" dirty="0" err="1">
                <a:latin typeface="CBS NEW" panose="02000506080000020004" pitchFamily="2" charset="0"/>
              </a:rPr>
              <a:t>Granovetter</a:t>
            </a:r>
            <a:r>
              <a:rPr lang="da-DK" sz="3600" noProof="0" dirty="0">
                <a:latin typeface="CBS NEW" panose="02000506080000020004" pitchFamily="2" charset="0"/>
              </a:rPr>
              <a:t> tager fejl og at der faktisk ikke er lukning af triader i jeres netværk</a:t>
            </a:r>
          </a:p>
        </p:txBody>
      </p:sp>
      <p:cxnSp>
        <p:nvCxnSpPr>
          <p:cNvPr id="5" name="Straight Connector 4"/>
          <p:cNvCxnSpPr/>
          <p:nvPr/>
        </p:nvCxnSpPr>
        <p:spPr>
          <a:xfrm>
            <a:off x="395288" y="1052513"/>
            <a:ext cx="5761037" cy="0"/>
          </a:xfrm>
          <a:prstGeom prst="line">
            <a:avLst/>
          </a:prstGeom>
          <a:ln w="38100">
            <a:solidFill>
              <a:srgbClr val="4967A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872961"/>
      </p:ext>
    </p:extLst>
  </p:cSld>
  <p:clrMapOvr>
    <a:masterClrMapping/>
  </p:clrMapOvr>
  <p:transition/>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CBS PowerPoint">
  <a:themeElements>
    <a:clrScheme name="Deloitte">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19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sz="2000" dirty="0" err="1" smtClean="0">
            <a:solidFill>
              <a:schemeClr val="tx2"/>
            </a:solidFill>
          </a:defRPr>
        </a:defPPr>
      </a:lst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10991</TotalTime>
  <Words>2570</Words>
  <Application>Microsoft Macintosh PowerPoint</Application>
  <PresentationFormat>On-screen Show (4:3)</PresentationFormat>
  <Paragraphs>247</Paragraphs>
  <Slides>67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67</vt:i4>
      </vt:variant>
    </vt:vector>
  </HeadingPairs>
  <TitlesOfParts>
    <vt:vector size="75" baseType="lpstr">
      <vt:lpstr>Arial</vt:lpstr>
      <vt:lpstr>Calibri</vt:lpstr>
      <vt:lpstr>CBS NEW</vt:lpstr>
      <vt:lpstr>Helvetica Light</vt:lpstr>
      <vt:lpstr>Open Sans</vt:lpstr>
      <vt:lpstr>Wingdings</vt:lpstr>
      <vt:lpstr>CBS PowerPoint</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Christoph Houman Ellersgaard</dc:creator>
  <cp:lastModifiedBy>Lasse Folke Henriksen</cp:lastModifiedBy>
  <cp:revision>305</cp:revision>
  <dcterms:created xsi:type="dcterms:W3CDTF">2012-04-20T06:34:53Z</dcterms:created>
  <dcterms:modified xsi:type="dcterms:W3CDTF">2025-02-26T11:18:21Z</dcterms:modified>
</cp:coreProperties>
</file>